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12192000"/>
  <p:notesSz cx="6858000" cy="9144000"/>
  <p:embeddedFontLst>
    <p:embeddedFont>
      <p:font typeface="Palatino Linotype"/>
      <p:regular r:id="rId20"/>
      <p:bold r:id="rId21"/>
      <p:italic r:id="rId22"/>
      <p:boldItalic r:id="rId23"/>
    </p:embeddedFont>
    <p:embeddedFont>
      <p:font typeface="Book Antiqua"/>
      <p:regular r:id="rId24"/>
      <p:bold r:id="rId25"/>
      <p:italic r:id="rId26"/>
      <p:boldItalic r:id="rId27"/>
    </p:embeddedFon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3A78E95-474A-418F-8AF1-B08B5F561B39}">
  <a:tblStyle styleId="{03A78E95-474A-418F-8AF1-B08B5F561B39}" styleName="Table_0">
    <a:wholeTbl>
      <a:tcTxStyle b="off" i="off">
        <a:font>
          <a:latin typeface="Palatino Linotype"/>
          <a:ea typeface="Palatino Linotype"/>
          <a:cs typeface="Palatino Linotype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BF2"/>
          </a:solidFill>
        </a:fill>
      </a:tcStyle>
    </a:wholeTbl>
    <a:band1H>
      <a:tcTxStyle/>
      <a:tcStyle>
        <a:fill>
          <a:solidFill>
            <a:srgbClr val="D1D5E5"/>
          </a:solidFill>
        </a:fill>
      </a:tcStyle>
    </a:band1H>
    <a:band2H>
      <a:tcTxStyle/>
    </a:band2H>
    <a:band1V>
      <a:tcTxStyle/>
      <a:tcStyle>
        <a:fill>
          <a:solidFill>
            <a:srgbClr val="D1D5E5"/>
          </a:solidFill>
        </a:fill>
      </a:tcStyle>
    </a:band1V>
    <a:band2V>
      <a:tcTxStyle/>
    </a:band2V>
    <a:lastCol>
      <a:tcTxStyle b="on" i="off">
        <a:font>
          <a:latin typeface="Palatino Linotype"/>
          <a:ea typeface="Palatino Linotype"/>
          <a:cs typeface="Palatino Linotype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Palatino Linotype"/>
          <a:ea typeface="Palatino Linotype"/>
          <a:cs typeface="Palatino Linotype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Palatino Linotype"/>
          <a:ea typeface="Palatino Linotype"/>
          <a:cs typeface="Palatino Linotype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Palatino Linotype"/>
          <a:ea typeface="Palatino Linotype"/>
          <a:cs typeface="Palatino Linotype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alatinoLinotype-regular.fntdata"/><Relationship Id="rId22" Type="http://schemas.openxmlformats.org/officeDocument/2006/relationships/font" Target="fonts/PalatinoLinotype-italic.fntdata"/><Relationship Id="rId21" Type="http://schemas.openxmlformats.org/officeDocument/2006/relationships/font" Target="fonts/PalatinoLinotype-bold.fntdata"/><Relationship Id="rId24" Type="http://schemas.openxmlformats.org/officeDocument/2006/relationships/font" Target="fonts/BookAntiqua-regular.fntdata"/><Relationship Id="rId23" Type="http://schemas.openxmlformats.org/officeDocument/2006/relationships/font" Target="fonts/PalatinoLinotype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BookAntiqua-italic.fntdata"/><Relationship Id="rId25" Type="http://schemas.openxmlformats.org/officeDocument/2006/relationships/font" Target="fonts/BookAntiqua-bold.fntdata"/><Relationship Id="rId28" Type="http://schemas.openxmlformats.org/officeDocument/2006/relationships/font" Target="fonts/CenturyGothic-regular.fntdata"/><Relationship Id="rId27" Type="http://schemas.openxmlformats.org/officeDocument/2006/relationships/font" Target="fonts/BookAntiqua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914400" y="609601"/>
            <a:ext cx="103632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Palatino Linotype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828800" y="4953000"/>
            <a:ext cx="8534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lv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0" type="dt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963084" y="1371601"/>
            <a:ext cx="10363200" cy="2505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latino Linotype"/>
              <a:buNone/>
              <a:defRPr sz="48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963084" y="4068764"/>
            <a:ext cx="10363200" cy="1131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1pPr>
            <a:lvl2pPr indent="-330200" lvl="1" marL="9144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2pPr>
            <a:lvl3pPr indent="-330200" lvl="2" marL="1371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40" name="Google Shape;40;p5"/>
          <p:cNvSpPr txBox="1"/>
          <p:nvPr>
            <p:ph idx="2" type="body"/>
          </p:nvPr>
        </p:nvSpPr>
        <p:spPr>
          <a:xfrm>
            <a:off x="487680" y="1600200"/>
            <a:ext cx="5388864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609600" y="1600200"/>
            <a:ext cx="5386917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b="0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6197601" y="1600200"/>
            <a:ext cx="5389033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b="0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10" type="dt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1" type="ftr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2" type="sldNum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48" name="Google Shape;48;p6"/>
          <p:cNvSpPr txBox="1"/>
          <p:nvPr>
            <p:ph idx="3" type="body"/>
          </p:nvPr>
        </p:nvSpPr>
        <p:spPr>
          <a:xfrm>
            <a:off x="609600" y="2212848"/>
            <a:ext cx="5388864" cy="3913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4" type="body"/>
          </p:nvPr>
        </p:nvSpPr>
        <p:spPr>
          <a:xfrm>
            <a:off x="6230112" y="2212849"/>
            <a:ext cx="5388864" cy="3913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idx="10" type="dt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7876117" y="266700"/>
            <a:ext cx="4011084" cy="2095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b="0"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958850" y="273051"/>
            <a:ext cx="6661151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o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7876117" y="2438401"/>
            <a:ext cx="4011084" cy="3687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5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2239435" y="228600"/>
            <a:ext cx="7615765" cy="8953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b="0"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/>
          <p:nvPr>
            <p:ph idx="2" type="pic"/>
          </p:nvPr>
        </p:nvSpPr>
        <p:spPr>
          <a:xfrm>
            <a:off x="2010835" y="1143000"/>
            <a:ext cx="8072965" cy="4541044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ctr" dir="5400000" dist="50800">
              <a:srgbClr val="000000">
                <a:alpha val="24705"/>
              </a:srgbClr>
            </a:outerShdw>
          </a:effectLst>
        </p:spPr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2239435" y="5810250"/>
            <a:ext cx="7615765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50000">
              <a:schemeClr val="lt1"/>
            </a:gs>
            <a:gs pos="76000">
              <a:srgbClr val="F3F3F3"/>
            </a:gs>
            <a:gs pos="92000">
              <a:srgbClr val="D8D8D8"/>
            </a:gs>
            <a:gs pos="100000">
              <a:srgbClr val="D8D8D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b="0" i="0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type="ctrTitle"/>
          </p:nvPr>
        </p:nvSpPr>
        <p:spPr>
          <a:xfrm>
            <a:off x="1722362" y="1772816"/>
            <a:ext cx="8712968" cy="6480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 Linotype"/>
              <a:buNone/>
            </a:pPr>
            <a:r>
              <a:rPr b="1" i="1" lang="fr-FR" sz="1600">
                <a:solidFill>
                  <a:schemeClr val="dk1"/>
                </a:solidFill>
              </a:rPr>
              <a:t>ATELIER NATIONAL SUR L’IMPORTANCE DES DONNEES POUR L’ATTEINTE DES ODD</a:t>
            </a:r>
            <a:endParaRPr/>
          </a:p>
        </p:txBody>
      </p:sp>
      <p:sp>
        <p:nvSpPr>
          <p:cNvPr id="90" name="Google Shape;90;p13"/>
          <p:cNvSpPr txBox="1"/>
          <p:nvPr>
            <p:ph idx="1" type="subTitle"/>
          </p:nvPr>
        </p:nvSpPr>
        <p:spPr>
          <a:xfrm>
            <a:off x="2999656" y="6237312"/>
            <a:ext cx="6400800" cy="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b="1" i="1" lang="fr-FR"/>
              <a:t> KING FAD 12-13 OCTOBRE 2016 </a:t>
            </a:r>
            <a:endParaRPr/>
          </a:p>
          <a:p>
            <a:pPr indent="0" lvl="0" marL="0" rtl="0" algn="ctr">
              <a:spcBef>
                <a:spcPts val="228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b="1" i="1" lang="fr-FR"/>
              <a:t>DAKAR-SENEGAL</a:t>
            </a:r>
            <a:endParaRPr b="1" i="1"/>
          </a:p>
        </p:txBody>
      </p:sp>
      <p:pic>
        <p:nvPicPr>
          <p:cNvPr id="91" name="Google Shape;9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4026" y="152400"/>
            <a:ext cx="561975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/>
          <p:nvPr/>
        </p:nvSpPr>
        <p:spPr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5811307" y="547301"/>
            <a:ext cx="569387" cy="27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        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2608986" y="635170"/>
            <a:ext cx="693972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 u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                                                                                               </a:t>
            </a:r>
            <a:endParaRPr b="0" sz="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800" u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                                                                                          REPUBLIQUE DU SENEGAL                                                                                                                      </a:t>
            </a:r>
            <a:endParaRPr b="0" sz="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800" u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                                                                                                               -------------                                                                                                                                     </a:t>
            </a:r>
            <a:endParaRPr b="0" sz="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800" u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MINISTERE DE LA GOUVERNANCE LOCALE </a:t>
            </a:r>
            <a:endParaRPr b="0" sz="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800" u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DU DEVELOPPEMENT ET L</a:t>
            </a:r>
            <a:r>
              <a:rPr b="1" lang="fr-FR" sz="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</a:t>
            </a:r>
            <a:r>
              <a:rPr b="1" lang="fr-FR" sz="800" u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AMENAGEMENT DU TERRITOIRE </a:t>
            </a:r>
            <a:endParaRPr b="0" sz="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800" u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 -----------------</a:t>
            </a:r>
            <a:endParaRPr b="0" sz="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800" u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CENTRE NATIONAL D</a:t>
            </a:r>
            <a:r>
              <a:rPr b="1" lang="fr-FR" sz="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</a:t>
            </a:r>
            <a:r>
              <a:rPr b="1" lang="fr-FR" sz="800" u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ETAT CIVIL                                      </a:t>
            </a:r>
            <a:r>
              <a:rPr b="0" lang="fr-FR" sz="800" u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   </a:t>
            </a:r>
            <a:endParaRPr b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1820470" y="2708920"/>
            <a:ext cx="8712968" cy="20162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Palatino Linotype"/>
              <a:buNone/>
            </a:pPr>
            <a:r>
              <a:rPr b="1" i="1" lang="fr-FR" sz="400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STATISTIQUES DE L’ETAT CIVIL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Palatino Linotype"/>
              <a:buNone/>
            </a:pPr>
            <a:r>
              <a:rPr b="1" i="1" lang="fr-FR" sz="400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ET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Palatino Linotype"/>
              <a:buNone/>
            </a:pPr>
            <a:r>
              <a:rPr b="1" i="1" lang="fr-FR" sz="400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DESAGREGATION DES DONNEES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idx="1" type="body"/>
          </p:nvPr>
        </p:nvSpPr>
        <p:spPr>
          <a:xfrm>
            <a:off x="1809720" y="1196752"/>
            <a:ext cx="8503920" cy="51125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fr-FR">
                <a:solidFill>
                  <a:schemeClr val="dk1"/>
                </a:solidFill>
              </a:rPr>
              <a:t>  L’état civil peut être défini comme une institution publique juridico administrative ayant pour objectif  « d’enregistrer sur les registres de manière continue et obligatoire, de conserver et de délivrer copie des informations relatives  aux événements liés à l’état civil</a:t>
            </a:r>
            <a:r>
              <a:rPr b="1"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».</a:t>
            </a:r>
            <a:endParaRPr/>
          </a:p>
          <a:p>
            <a:pPr indent="-190500" lvl="0" marL="342900" rtl="0" algn="just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ETAT CIVIL=         </a:t>
            </a:r>
            <a:endParaRPr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3900802" y="3753037"/>
            <a:ext cx="5435558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Enregistrement des événements et faits majeurs qui   surviennent  dans la vie de l’individu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2999656" y="188640"/>
            <a:ext cx="6336704" cy="8004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Palatino Linotype"/>
              <a:buNone/>
            </a:pPr>
            <a:r>
              <a:rPr lang="fr-FR" sz="44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DEFINITION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>
            <p:ph idx="1" type="body"/>
          </p:nvPr>
        </p:nvSpPr>
        <p:spPr>
          <a:xfrm>
            <a:off x="2026920" y="1052736"/>
            <a:ext cx="8183880" cy="5376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None/>
            </a:pPr>
            <a:r>
              <a:rPr b="1" lang="fr-FR" sz="3600">
                <a:solidFill>
                  <a:schemeClr val="dk1"/>
                </a:solidFill>
              </a:rPr>
              <a:t>Dans les états modernes, l’état civil occupe une place prépondérante dans le développement économique, social, politique et culturel en raison des données démographiques qu’il fournit. Ces données sont utilisées à des fins d’analyses statistiques et de planification dans divers secteurs de la vie de la nation.</a:t>
            </a:r>
            <a:endParaRPr/>
          </a:p>
          <a:p>
            <a:pPr indent="-342900" lvl="0" marL="342900" rtl="0" algn="l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>
                <a:solidFill>
                  <a:schemeClr val="dk1"/>
                </a:solidFill>
              </a:rPr>
              <a:t>                       </a:t>
            </a:r>
            <a:r>
              <a:rPr lang="fr-FR" sz="2000">
                <a:solidFill>
                  <a:schemeClr val="dk1"/>
                </a:solidFill>
              </a:rPr>
              <a:t> </a:t>
            </a:r>
            <a:endParaRPr/>
          </a:p>
          <a:p>
            <a:pPr indent="-342900" lvl="0" marL="342900" rtl="0" algn="l">
              <a:spcBef>
                <a:spcPts val="37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2423592" y="188641"/>
            <a:ext cx="6768752" cy="6480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alatino Linotype"/>
              <a:buNone/>
            </a:pPr>
            <a:r>
              <a:rPr lang="fr-FR" sz="36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DEFINITION(SUITE</a:t>
            </a:r>
            <a:r>
              <a:rPr lang="fr-FR" sz="44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)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>
            <p:ph idx="1" type="body"/>
          </p:nvPr>
        </p:nvSpPr>
        <p:spPr>
          <a:xfrm>
            <a:off x="1559496" y="1916832"/>
            <a:ext cx="8929718" cy="50183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None/>
            </a:pPr>
            <a:r>
              <a:t/>
            </a:r>
            <a:endParaRPr sz="4400">
              <a:solidFill>
                <a:schemeClr val="dk2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342900" lvl="0" marL="3429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</a:pPr>
            <a:r>
              <a:rPr lang="fr-FR" sz="44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ORGANISATION</a:t>
            </a:r>
            <a:endParaRPr/>
          </a:p>
          <a:p>
            <a:pPr indent="-342900" lvl="0" marL="3429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</a:pPr>
            <a:r>
              <a:rPr lang="fr-FR" sz="44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ET </a:t>
            </a:r>
            <a:endParaRPr/>
          </a:p>
          <a:p>
            <a:pPr indent="-342900" lvl="0" marL="3429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</a:pPr>
            <a:r>
              <a:rPr lang="fr-FR" sz="44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FONCTIONNEMENT</a:t>
            </a:r>
            <a:endParaRPr/>
          </a:p>
          <a:p>
            <a:pPr indent="-342900" lvl="0" marL="3429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</a:pPr>
            <a:r>
              <a:rPr lang="fr-FR" sz="44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DU SYSTÈME DE L’ETAT CIVIL</a:t>
            </a:r>
            <a:endParaRPr sz="4400">
              <a:solidFill>
                <a:schemeClr val="dk2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342900" lvl="0" marL="3429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None/>
            </a:pPr>
            <a:r>
              <a:t/>
            </a:r>
            <a:endParaRPr sz="4400">
              <a:solidFill>
                <a:schemeClr val="dk2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342900" lvl="0" marL="3429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None/>
            </a:pPr>
            <a:r>
              <a:t/>
            </a:r>
            <a:endParaRPr sz="4400">
              <a:solidFill>
                <a:schemeClr val="dk2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342900" lvl="0" marL="3429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None/>
            </a:pPr>
            <a:r>
              <a:t/>
            </a:r>
            <a:endParaRPr sz="4400">
              <a:solidFill>
                <a:schemeClr val="dk2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342900" lvl="0" marL="3429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</a:pPr>
            <a:r>
              <a:rPr lang="fr-FR" sz="44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5560" y="548680"/>
            <a:ext cx="8358246" cy="5929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/>
          <p:nvPr/>
        </p:nvSpPr>
        <p:spPr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24" name="Google Shape;12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8282" y="116632"/>
            <a:ext cx="8929718" cy="6741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/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fr-FR"/>
              <a:t>ORGANISATION</a:t>
            </a:r>
            <a:endParaRPr/>
          </a:p>
        </p:txBody>
      </p:sp>
      <p:sp>
        <p:nvSpPr>
          <p:cNvPr id="130" name="Google Shape;130;p19"/>
          <p:cNvSpPr/>
          <p:nvPr/>
        </p:nvSpPr>
        <p:spPr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31" name="Google Shape;13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1158" y="620688"/>
            <a:ext cx="8429684" cy="6048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/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fr-FR"/>
              <a:t>CADRE JURIDIQUE</a:t>
            </a:r>
            <a:endParaRPr/>
          </a:p>
        </p:txBody>
      </p:sp>
      <p:sp>
        <p:nvSpPr>
          <p:cNvPr id="137" name="Google Shape;137;p20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fr-FR">
                <a:solidFill>
                  <a:schemeClr val="dk1"/>
                </a:solidFill>
              </a:rPr>
              <a:t>L’article 40 du Code de la Famille: Tenue des registres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fr-FR">
                <a:solidFill>
                  <a:schemeClr val="dk1"/>
                </a:solidFill>
              </a:rPr>
              <a:t>Alinéa 8:L’officier de l’état civil est tenu à la fin de chaque trimestre, d’adresser au service des statistiques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fr-FR">
                <a:solidFill>
                  <a:schemeClr val="dk1"/>
                </a:solidFill>
              </a:rPr>
              <a:t>un état des naissances, des mariages, des divorces, des décès et des enfants sans vie inscrits au cours du trimestre.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/>
          <p:nvPr>
            <p:ph type="title"/>
          </p:nvPr>
        </p:nvSpPr>
        <p:spPr>
          <a:xfrm>
            <a:off x="1991544" y="332656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alatino Linotype"/>
              <a:buNone/>
            </a:pPr>
            <a:r>
              <a:rPr lang="fr-FR" sz="3600"/>
              <a:t>LIMITES DU SYSTÈME ACTUEL</a:t>
            </a:r>
            <a:endParaRPr sz="3600"/>
          </a:p>
        </p:txBody>
      </p:sp>
      <p:sp>
        <p:nvSpPr>
          <p:cNvPr id="143" name="Google Shape;143;p21"/>
          <p:cNvSpPr txBox="1"/>
          <p:nvPr>
            <p:ph idx="1" type="body"/>
          </p:nvPr>
        </p:nvSpPr>
        <p:spPr>
          <a:xfrm>
            <a:off x="839416" y="1052736"/>
            <a:ext cx="10513168" cy="54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fr-FR" sz="3200">
                <a:solidFill>
                  <a:schemeClr val="dk1"/>
                </a:solidFill>
              </a:rPr>
              <a:t>NON ETABLISSEMENT DES RELEVES TRIMESTRIELS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fr-FR" sz="3200">
                <a:solidFill>
                  <a:schemeClr val="dk1"/>
                </a:solidFill>
              </a:rPr>
              <a:t>MANQUE DE QUALIFICATION DES RESSOURCES HUMAINES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fr-FR" sz="3200">
                <a:solidFill>
                  <a:schemeClr val="dk1"/>
                </a:solidFill>
              </a:rPr>
              <a:t>FAIBLESSE DE LA COLLABORATION ENTRE ACTEURS (STATISTIQUE/ETAT CIVIL)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fr-FR" sz="3200">
                <a:solidFill>
                  <a:schemeClr val="dk1"/>
                </a:solidFill>
              </a:rPr>
              <a:t>INADAPTATION DU CADRE JURIDIQUE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fr-FR" sz="3200">
                <a:solidFill>
                  <a:schemeClr val="dk1"/>
                </a:solidFill>
              </a:rPr>
              <a:t>ETC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</a:pPr>
            <a:r>
              <a:t/>
            </a:r>
            <a:endParaRPr b="1" sz="3200">
              <a:solidFill>
                <a:schemeClr val="dk1"/>
              </a:solidFill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</a:pPr>
            <a:r>
              <a:t/>
            </a:r>
            <a:endParaRPr b="1"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</a:pPr>
            <a:r>
              <a:t/>
            </a:r>
            <a:endParaRPr sz="3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/>
          <p:nvPr>
            <p:ph type="title"/>
          </p:nvPr>
        </p:nvSpPr>
        <p:spPr>
          <a:xfrm>
            <a:off x="609600" y="44624"/>
            <a:ext cx="10972800" cy="7920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br>
              <a:rPr lang="fr-FR"/>
            </a:br>
            <a:br>
              <a:rPr lang="fr-FR"/>
            </a:br>
            <a:br>
              <a:rPr lang="fr-FR"/>
            </a:br>
            <a:br>
              <a:rPr lang="fr-FR"/>
            </a:br>
            <a:br>
              <a:rPr lang="fr-FR"/>
            </a:br>
            <a:br>
              <a:rPr lang="fr-FR"/>
            </a:br>
            <a:br>
              <a:rPr lang="fr-FR"/>
            </a:br>
            <a:br>
              <a:rPr lang="fr-FR"/>
            </a:br>
            <a:r>
              <a:rPr lang="fr-FR"/>
              <a:t> </a:t>
            </a:r>
            <a:br>
              <a:rPr lang="fr-FR"/>
            </a:br>
            <a:r>
              <a:rPr lang="fr-FR"/>
              <a:t>AMELIORATIONS </a:t>
            </a:r>
            <a:endParaRPr/>
          </a:p>
        </p:txBody>
      </p:sp>
      <p:sp>
        <p:nvSpPr>
          <p:cNvPr id="149" name="Google Shape;149;p22"/>
          <p:cNvSpPr txBox="1"/>
          <p:nvPr>
            <p:ph idx="1" type="body"/>
          </p:nvPr>
        </p:nvSpPr>
        <p:spPr>
          <a:xfrm>
            <a:off x="609600" y="1052736"/>
            <a:ext cx="10972800" cy="5616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fr-FR" sz="3200">
                <a:solidFill>
                  <a:schemeClr val="dk1"/>
                </a:solidFill>
              </a:rPr>
              <a:t>ERECTION DE L’ETAT CIVIL EN PRIORITE NATIONALE PAR LE CHEF DE L’ETAT EN 2015</a:t>
            </a:r>
            <a:endParaRPr/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fr-FR" sz="3200">
                <a:solidFill>
                  <a:schemeClr val="dk1"/>
                </a:solidFill>
              </a:rPr>
              <a:t>SIGNATURE D’UN ACCORD CADRE POUR RENFORCER LA COLLABORATION ENTRE LES STATISTIQUES ET L’ETAT CIVIL</a:t>
            </a:r>
            <a:endParaRPr/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fr-FR" sz="3200">
                <a:solidFill>
                  <a:schemeClr val="dk1"/>
                </a:solidFill>
              </a:rPr>
              <a:t>PROPOSITIONS DE MODIFICATION DU CADRE JURIDIQUE ET REGLEMENTAIRE </a:t>
            </a:r>
            <a:endParaRPr/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fr-FR" sz="3200">
                <a:solidFill>
                  <a:schemeClr val="dk1"/>
                </a:solidFill>
              </a:rPr>
              <a:t>RENFORCEMENT DES CAPACITES DES OFFICIERS ET AGENTS D’ETAT CIVIL</a:t>
            </a:r>
            <a:endParaRPr/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fr-FR" sz="3200">
                <a:solidFill>
                  <a:schemeClr val="dk1"/>
                </a:solidFill>
              </a:rPr>
              <a:t>SENSIBILISATION ET LA COMMUNICATION SUR L’IMPORTANCE DE LA DECLARATION DES FAITS D’ETAT CIVIL</a:t>
            </a:r>
            <a:endParaRPr/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fr-FR" sz="3200">
                <a:solidFill>
                  <a:schemeClr val="dk1"/>
                </a:solidFill>
              </a:rPr>
              <a:t>AUTOMATISATION DE LA GESTION DES FAITS D’ETAT CIVIL AVEC LE DEPLOIEMENT D’UN LOGICIEL DENOMME HERA DANS 100 CEC EN PHASE TEST</a:t>
            </a:r>
            <a:endParaRPr/>
          </a:p>
          <a:p>
            <a:pPr indent="-170180" lvl="0" marL="342900" rtl="0" algn="l">
              <a:spcBef>
                <a:spcPts val="544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t/>
            </a:r>
            <a:endParaRPr b="1" sz="3200">
              <a:solidFill>
                <a:schemeClr val="dk1"/>
              </a:solidFill>
            </a:endParaRPr>
          </a:p>
          <a:p>
            <a:pPr indent="-170180" lvl="0" marL="342900" rtl="0" algn="l">
              <a:spcBef>
                <a:spcPts val="544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t/>
            </a:r>
            <a:endParaRPr b="1"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/>
          <p:nvPr>
            <p:ph type="title"/>
          </p:nvPr>
        </p:nvSpPr>
        <p:spPr>
          <a:xfrm>
            <a:off x="1775520" y="-27384"/>
            <a:ext cx="8856984" cy="5620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alatino Linotype"/>
              <a:buNone/>
            </a:pPr>
            <a:r>
              <a:rPr lang="fr-FR" sz="3600"/>
              <a:t>MODERNISATION DU SYSTEME</a:t>
            </a:r>
            <a:endParaRPr sz="3600"/>
          </a:p>
        </p:txBody>
      </p:sp>
      <p:graphicFrame>
        <p:nvGraphicFramePr>
          <p:cNvPr id="155" name="Google Shape;155;p23"/>
          <p:cNvGraphicFramePr/>
          <p:nvPr/>
        </p:nvGraphicFramePr>
        <p:xfrm>
          <a:off x="263352" y="53469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{03A78E95-474A-418F-8AF1-B08B5F561B39}</a:tableStyleId>
              </a:tblPr>
              <a:tblGrid>
                <a:gridCol w="8458950"/>
                <a:gridCol w="2990325"/>
              </a:tblGrid>
              <a:tr h="449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 u="none" cap="none" strike="noStrike"/>
                        <a:t>ACTIVITES</a:t>
                      </a:r>
                      <a:endParaRPr b="1" sz="2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PERIODE</a:t>
                      </a:r>
                      <a:endParaRPr b="1" sz="2000"/>
                    </a:p>
                  </a:txBody>
                  <a:tcPr marT="45725" marB="45725" marR="91450" marL="91450"/>
                </a:tc>
              </a:tr>
              <a:tr h="449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INFORMATISATION DE 100 CEC</a:t>
                      </a:r>
                      <a:endParaRPr b="1" sz="2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FEVRIER-</a:t>
                      </a:r>
                      <a:r>
                        <a:rPr b="1" lang="fr-FR" sz="2000"/>
                        <a:t> AOUT </a:t>
                      </a:r>
                      <a:r>
                        <a:rPr b="1" lang="fr-FR" sz="2000"/>
                        <a:t>2016</a:t>
                      </a:r>
                      <a:endParaRPr b="1" sz="2000"/>
                    </a:p>
                  </a:txBody>
                  <a:tcPr marT="45725" marB="45725" marR="91450" marL="91450"/>
                </a:tc>
              </a:tr>
              <a:tr h="795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RECUPERATION ET</a:t>
                      </a:r>
                      <a:r>
                        <a:rPr b="1" lang="fr-FR" sz="2000"/>
                        <a:t> MIGRATIN DES DONNEES NUMERIQUES EXISTANTES VERS LA BASE DE DONNEES CENTRALE</a:t>
                      </a:r>
                      <a:endParaRPr b="1" sz="2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MAI- AOUT</a:t>
                      </a:r>
                      <a:r>
                        <a:rPr b="1" lang="fr-FR" sz="2000"/>
                        <a:t> 2016</a:t>
                      </a:r>
                      <a:endParaRPr b="1" sz="2000"/>
                    </a:p>
                  </a:txBody>
                  <a:tcPr marT="45725" marB="45725" marR="91450" marL="91450"/>
                </a:tc>
              </a:tr>
              <a:tr h="795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NUMERISATION DE</a:t>
                      </a:r>
                      <a:r>
                        <a:rPr b="1" lang="fr-FR" sz="2000"/>
                        <a:t> TOUS LES REGISTRES D’ETAT CIVIL</a:t>
                      </a:r>
                      <a:endParaRPr b="1" sz="2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SEPTEMBRE</a:t>
                      </a:r>
                      <a:r>
                        <a:rPr b="1" lang="fr-FR" sz="2000"/>
                        <a:t> 2016-MARS 2017</a:t>
                      </a:r>
                      <a:endParaRPr b="1" sz="2000"/>
                    </a:p>
                  </a:txBody>
                  <a:tcPr marT="45725" marB="45725" marR="91450" marL="91450"/>
                </a:tc>
              </a:tr>
              <a:tr h="795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SAISIE DES ACTES NUMERISES</a:t>
                      </a:r>
                      <a:endParaRPr b="1" sz="2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DECEMBRE 2016-JUN 2017</a:t>
                      </a:r>
                      <a:endParaRPr b="1" sz="2000"/>
                    </a:p>
                  </a:txBody>
                  <a:tcPr marT="45725" marB="45725" marR="91450" marL="91450"/>
                </a:tc>
              </a:tr>
              <a:tr h="795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MISE</a:t>
                      </a:r>
                      <a:r>
                        <a:rPr b="1" lang="fr-FR" sz="2000"/>
                        <a:t> EN PLACE DE LA BASE DE DONNEES CENTRALE</a:t>
                      </a:r>
                      <a:endParaRPr b="1" sz="2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 A PARTIR DE SEPTEMBRE</a:t>
                      </a:r>
                      <a:r>
                        <a:rPr b="1" lang="fr-FR" sz="2000"/>
                        <a:t> 2016 </a:t>
                      </a:r>
                      <a:endParaRPr b="1" sz="2000"/>
                    </a:p>
                  </a:txBody>
                  <a:tcPr marT="45725" marB="45725" marR="91450" marL="91450"/>
                </a:tc>
              </a:tr>
              <a:tr h="795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ETABLISSEMENT</a:t>
                      </a:r>
                      <a:r>
                        <a:rPr b="1" lang="fr-FR" sz="2000"/>
                        <a:t> AUTOMATIQUE ET TRANSMISSION DES RELEVES TRIMESTRIELS A L’ANSD</a:t>
                      </a:r>
                      <a:endParaRPr b="1" sz="2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A PARTIR DE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DECEMBRE 2016</a:t>
                      </a:r>
                      <a:endParaRPr b="1" sz="2000"/>
                    </a:p>
                  </a:txBody>
                  <a:tcPr marT="45725" marB="45725" marR="91450" marL="91450"/>
                </a:tc>
              </a:tr>
              <a:tr h="64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PRODUCTION DES STATISTIQUES DE L’ETAT CIVIL</a:t>
                      </a:r>
                      <a:endParaRPr b="1" sz="2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A PARTIR DE </a:t>
                      </a:r>
                      <a:endParaRPr b="1" sz="20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 </a:t>
                      </a:r>
                      <a:r>
                        <a:rPr b="1" lang="fr-FR" sz="2000"/>
                        <a:t>JANVIER 2017</a:t>
                      </a:r>
                      <a:endParaRPr b="1" sz="2000"/>
                    </a:p>
                  </a:txBody>
                  <a:tcPr marT="45725" marB="45725" marR="91450" marL="91450"/>
                </a:tc>
              </a:tr>
              <a:tr h="449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GENERALISATION DE L’INFORMATISATION</a:t>
                      </a:r>
                      <a:endParaRPr b="1" sz="2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/>
                        <a:t>2017-2022</a:t>
                      </a:r>
                      <a:endParaRPr b="1" sz="20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/>
          <p:nvPr/>
        </p:nvSpPr>
        <p:spPr>
          <a:xfrm>
            <a:off x="4528596" y="2701590"/>
            <a:ext cx="3302024" cy="2815642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rgbClr val="4656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1" lang="fr-FR" sz="14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COLLECTER ET TRANSMETTRE LES RELEVETS TRIMESTRIELS DES CENTRES D'ÉTAT CIVIL</a:t>
            </a:r>
            <a:r>
              <a:rPr b="1" lang="fr-FR" sz="14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 </a:t>
            </a:r>
            <a:endParaRPr/>
          </a:p>
          <a:p>
            <a:pPr indent="-825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1" name="Google Shape;161;p24"/>
          <p:cNvSpPr/>
          <p:nvPr/>
        </p:nvSpPr>
        <p:spPr>
          <a:xfrm>
            <a:off x="4546662" y="2060719"/>
            <a:ext cx="3302024" cy="63367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rgbClr val="4656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CENTRE NATIONAL D’ETAT CIVIL</a:t>
            </a:r>
            <a:endParaRPr sz="20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2" name="Google Shape;162;p24"/>
          <p:cNvSpPr/>
          <p:nvPr/>
        </p:nvSpPr>
        <p:spPr>
          <a:xfrm>
            <a:off x="9632069" y="2636912"/>
            <a:ext cx="2160240" cy="288032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rgbClr val="4656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1" lang="fr-FR" sz="14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ETABLIR ET TRANSMETTRE LES RELEVES TRIMESTRIELS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104775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t/>
            </a:r>
            <a:endParaRPr b="1" sz="105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3" name="Google Shape;163;p24"/>
          <p:cNvSpPr/>
          <p:nvPr/>
        </p:nvSpPr>
        <p:spPr>
          <a:xfrm>
            <a:off x="9617752" y="2060719"/>
            <a:ext cx="2160240" cy="576064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rgbClr val="4656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CENTRE  D’ETAT CIVIL</a:t>
            </a:r>
            <a:endParaRPr/>
          </a:p>
        </p:txBody>
      </p:sp>
      <p:sp>
        <p:nvSpPr>
          <p:cNvPr id="164" name="Google Shape;164;p24"/>
          <p:cNvSpPr/>
          <p:nvPr/>
        </p:nvSpPr>
        <p:spPr>
          <a:xfrm>
            <a:off x="335360" y="2621224"/>
            <a:ext cx="2558765" cy="2031783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rgbClr val="4656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1" lang="fr-FR" sz="14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COLLECTER LES RELEVETS TRIMESTRIELS </a:t>
            </a:r>
            <a:endParaRPr b="1" sz="14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825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sz="14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1" lang="fr-FR" sz="14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ETABLIR ET DIFFUSER LES STATISTIQUES DES FAITS D’ETAT CIVIL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5" name="Google Shape;165;p24"/>
          <p:cNvSpPr/>
          <p:nvPr/>
        </p:nvSpPr>
        <p:spPr>
          <a:xfrm>
            <a:off x="335360" y="2075213"/>
            <a:ext cx="2558765" cy="63367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rgbClr val="4656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ANSD</a:t>
            </a: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6" name="Google Shape;166;p24"/>
          <p:cNvSpPr/>
          <p:nvPr/>
        </p:nvSpPr>
        <p:spPr>
          <a:xfrm>
            <a:off x="7824192" y="2852806"/>
            <a:ext cx="1800200" cy="910393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8575">
            <a:solidFill>
              <a:srgbClr val="4656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7" name="Google Shape;167;p24"/>
          <p:cNvSpPr/>
          <p:nvPr/>
        </p:nvSpPr>
        <p:spPr>
          <a:xfrm>
            <a:off x="2805576" y="2708883"/>
            <a:ext cx="1665529" cy="1584176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8575">
            <a:solidFill>
              <a:srgbClr val="4656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8" name="Google Shape;168;p24"/>
          <p:cNvSpPr txBox="1"/>
          <p:nvPr/>
        </p:nvSpPr>
        <p:spPr>
          <a:xfrm>
            <a:off x="1559496" y="44624"/>
            <a:ext cx="9001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SYSTÈME DES FAITS D’ETAT CIVIL ET STATISTIQUES DE L’ETAT CIVIL</a:t>
            </a:r>
            <a:endParaRPr sz="3600">
              <a:solidFill>
                <a:schemeClr val="dk2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/>
          <p:nvPr>
            <p:ph type="title"/>
          </p:nvPr>
        </p:nvSpPr>
        <p:spPr>
          <a:xfrm>
            <a:off x="609600" y="360040"/>
            <a:ext cx="10972800" cy="908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20714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</a:pPr>
            <a:r>
              <a:rPr lang="fr-FR" sz="2800"/>
              <a:t>DONNEES STATISTIQUES COLLECTEES POUR L’ETABLISSEMENT DES RELEVES TRIMESTRIELS </a:t>
            </a:r>
            <a:endParaRPr sz="2800"/>
          </a:p>
        </p:txBody>
      </p:sp>
      <p:sp>
        <p:nvSpPr>
          <p:cNvPr id="174" name="Google Shape;174;p25"/>
          <p:cNvSpPr txBox="1"/>
          <p:nvPr/>
        </p:nvSpPr>
        <p:spPr>
          <a:xfrm>
            <a:off x="609600" y="1300698"/>
            <a:ext cx="973487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EXEMPLE:  NAISSANCES</a:t>
            </a:r>
            <a:endParaRPr b="1" sz="20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75" name="Google Shape;175;p25"/>
          <p:cNvSpPr txBox="1"/>
          <p:nvPr/>
        </p:nvSpPr>
        <p:spPr>
          <a:xfrm>
            <a:off x="753616" y="1700808"/>
            <a:ext cx="10382944" cy="5078313"/>
          </a:xfrm>
          <a:prstGeom prst="rect">
            <a:avLst/>
          </a:prstGeom>
          <a:solidFill>
            <a:srgbClr val="9EB9E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INFORMATIONS SUR L’ENFANT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NUMERO ACTE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NOM ET PRENOM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DATE ET LIEU DE NAISSANCE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SEXE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FORMATION SANITAIRE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DATE DE DECLARATION</a:t>
            </a:r>
            <a:endParaRPr/>
          </a:p>
          <a:p>
            <a:pPr indent="-1714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INFORMATIONS SUR LE PERE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NOM ET PRENOM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DATE ET LIEU DE NAISSANCE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PROFESSION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DOMICILE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INFORMATIONS SUR LE MERE</a:t>
            </a:r>
            <a:endParaRPr b="1" sz="18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NOM ET PRENOM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DATE ET LIEU DE NAISSANCE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PROFESSION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DOMICILE</a:t>
            </a:r>
            <a:endParaRPr b="1" i="0" sz="1800" u="none" cap="none" strike="noStrike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xécutif">
  <a:themeElements>
    <a:clrScheme name="Exécutif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