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22C423E-6B13-403F-B985-FBA9AC570F45}">
  <a:tblStyle styleId="{522C423E-6B13-403F-B985-FBA9AC570F45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22" Type="http://schemas.openxmlformats.org/officeDocument/2006/relationships/slide" Target="slides/slide16.xml"/><Relationship Id="rId10" Type="http://schemas.openxmlformats.org/officeDocument/2006/relationships/slide" Target="slides/slide4.xml"/><Relationship Id="rId21" Type="http://schemas.openxmlformats.org/officeDocument/2006/relationships/slide" Target="slides/slide15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8" name="Google Shape;318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Kael et Kahone (2021): 60 MW pour une réduction en émissions de 89 000 t. eq. CO2 par année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Taïba (2020): </a:t>
            </a:r>
            <a:endParaRPr/>
          </a:p>
        </p:txBody>
      </p:sp>
      <p:sp>
        <p:nvSpPr>
          <p:cNvPr id="319" name="Google Shape;319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 type="title">
  <p:cSld name="TITLE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4" name="Google Shape;94;p14"/>
          <p:cNvSpPr txBox="1"/>
          <p:nvPr>
            <p:ph idx="10" type="dt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4"/>
          <p:cNvSpPr txBox="1"/>
          <p:nvPr>
            <p:ph idx="11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4"/>
          <p:cNvSpPr txBox="1"/>
          <p:nvPr>
            <p:ph idx="12" type="sldNum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/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0" name="Google Shape;100;p15"/>
          <p:cNvSpPr txBox="1"/>
          <p:nvPr>
            <p:ph idx="10" type="dt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5"/>
          <p:cNvSpPr txBox="1"/>
          <p:nvPr>
            <p:ph idx="11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5"/>
          <p:cNvSpPr txBox="1"/>
          <p:nvPr>
            <p:ph idx="12" type="sldNum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 type="secHead">
  <p:cSld name="SECTION_HEADER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 txBox="1"/>
          <p:nvPr>
            <p:ph type="title"/>
          </p:nvPr>
        </p:nvSpPr>
        <p:spPr>
          <a:xfrm>
            <a:off x="831851" y="1709739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6"/>
          <p:cNvSpPr txBox="1"/>
          <p:nvPr>
            <p:ph idx="1" type="body"/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6" name="Google Shape;106;p16"/>
          <p:cNvSpPr txBox="1"/>
          <p:nvPr>
            <p:ph idx="10" type="dt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16"/>
          <p:cNvSpPr txBox="1"/>
          <p:nvPr>
            <p:ph idx="11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6"/>
          <p:cNvSpPr txBox="1"/>
          <p:nvPr>
            <p:ph idx="12" type="sldNum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 type="twoObj">
  <p:cSld name="TWO_OBJECTS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 txBox="1"/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7"/>
          <p:cNvSpPr txBox="1"/>
          <p:nvPr>
            <p:ph idx="1" type="body"/>
          </p:nvPr>
        </p:nvSpPr>
        <p:spPr>
          <a:xfrm>
            <a:off x="838200" y="1825625"/>
            <a:ext cx="515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2" name="Google Shape;112;p17"/>
          <p:cNvSpPr txBox="1"/>
          <p:nvPr>
            <p:ph idx="2" type="body"/>
          </p:nvPr>
        </p:nvSpPr>
        <p:spPr>
          <a:xfrm>
            <a:off x="6197600" y="1825625"/>
            <a:ext cx="515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3" name="Google Shape;113;p17"/>
          <p:cNvSpPr txBox="1"/>
          <p:nvPr>
            <p:ph idx="10" type="dt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17"/>
          <p:cNvSpPr txBox="1"/>
          <p:nvPr>
            <p:ph idx="11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17"/>
          <p:cNvSpPr txBox="1"/>
          <p:nvPr>
            <p:ph idx="12" type="sldNum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ison" type="twoTxTwoObj">
  <p:cSld name="TWO_OBJECTS_WITH_TEXT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8"/>
          <p:cNvSpPr txBox="1"/>
          <p:nvPr>
            <p:ph type="title"/>
          </p:nvPr>
        </p:nvSpPr>
        <p:spPr>
          <a:xfrm>
            <a:off x="840317" y="36512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18"/>
          <p:cNvSpPr txBox="1"/>
          <p:nvPr>
            <p:ph idx="1" type="body"/>
          </p:nvPr>
        </p:nvSpPr>
        <p:spPr>
          <a:xfrm>
            <a:off x="840318" y="1681163"/>
            <a:ext cx="5158316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9" name="Google Shape;119;p18"/>
          <p:cNvSpPr txBox="1"/>
          <p:nvPr>
            <p:ph idx="2" type="body"/>
          </p:nvPr>
        </p:nvSpPr>
        <p:spPr>
          <a:xfrm>
            <a:off x="840318" y="2505075"/>
            <a:ext cx="5158316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0" name="Google Shape;120;p18"/>
          <p:cNvSpPr txBox="1"/>
          <p:nvPr>
            <p:ph idx="3" type="body"/>
          </p:nvPr>
        </p:nvSpPr>
        <p:spPr>
          <a:xfrm>
            <a:off x="6172200" y="1681163"/>
            <a:ext cx="518371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1" name="Google Shape;121;p18"/>
          <p:cNvSpPr txBox="1"/>
          <p:nvPr>
            <p:ph idx="4" type="body"/>
          </p:nvPr>
        </p:nvSpPr>
        <p:spPr>
          <a:xfrm>
            <a:off x="6172200" y="2505075"/>
            <a:ext cx="518371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2" name="Google Shape;122;p18"/>
          <p:cNvSpPr txBox="1"/>
          <p:nvPr>
            <p:ph idx="10" type="dt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18"/>
          <p:cNvSpPr txBox="1"/>
          <p:nvPr>
            <p:ph idx="11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18"/>
          <p:cNvSpPr txBox="1"/>
          <p:nvPr>
            <p:ph idx="12" type="sldNum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seul" type="titleOnly">
  <p:cSld name="TITLE_ONLY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"/>
          <p:cNvSpPr txBox="1"/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19"/>
          <p:cNvSpPr txBox="1"/>
          <p:nvPr>
            <p:ph idx="10" type="dt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19"/>
          <p:cNvSpPr txBox="1"/>
          <p:nvPr>
            <p:ph idx="11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19"/>
          <p:cNvSpPr txBox="1"/>
          <p:nvPr>
            <p:ph idx="12" type="sldNum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0"/>
          <p:cNvSpPr txBox="1"/>
          <p:nvPr>
            <p:ph idx="10" type="dt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20"/>
          <p:cNvSpPr txBox="1"/>
          <p:nvPr>
            <p:ph idx="11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20"/>
          <p:cNvSpPr txBox="1"/>
          <p:nvPr>
            <p:ph idx="12" type="sldNum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 avec légende" type="objTx">
  <p:cSld name="OBJECT_WITH_CAPTION_TEXT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1"/>
          <p:cNvSpPr txBox="1"/>
          <p:nvPr>
            <p:ph type="title"/>
          </p:nvPr>
        </p:nvSpPr>
        <p:spPr>
          <a:xfrm>
            <a:off x="840318" y="457200"/>
            <a:ext cx="393276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21"/>
          <p:cNvSpPr txBox="1"/>
          <p:nvPr>
            <p:ph idx="1" type="body"/>
          </p:nvPr>
        </p:nvSpPr>
        <p:spPr>
          <a:xfrm>
            <a:off x="5183717" y="987426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7" name="Google Shape;137;p21"/>
          <p:cNvSpPr txBox="1"/>
          <p:nvPr>
            <p:ph idx="2" type="body"/>
          </p:nvPr>
        </p:nvSpPr>
        <p:spPr>
          <a:xfrm>
            <a:off x="840318" y="2057400"/>
            <a:ext cx="393276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8" name="Google Shape;138;p21"/>
          <p:cNvSpPr txBox="1"/>
          <p:nvPr>
            <p:ph idx="10" type="dt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21"/>
          <p:cNvSpPr txBox="1"/>
          <p:nvPr>
            <p:ph idx="11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1"/>
          <p:cNvSpPr txBox="1"/>
          <p:nvPr>
            <p:ph idx="12" type="sldNum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vec légende" type="picTx">
  <p:cSld name="PICTURE_WITH_CAPTION_TEXT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 txBox="1"/>
          <p:nvPr>
            <p:ph type="title"/>
          </p:nvPr>
        </p:nvSpPr>
        <p:spPr>
          <a:xfrm>
            <a:off x="840318" y="457200"/>
            <a:ext cx="393276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22"/>
          <p:cNvSpPr/>
          <p:nvPr>
            <p:ph idx="2" type="pic"/>
          </p:nvPr>
        </p:nvSpPr>
        <p:spPr>
          <a:xfrm>
            <a:off x="5183717" y="987426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4" name="Google Shape;144;p22"/>
          <p:cNvSpPr txBox="1"/>
          <p:nvPr>
            <p:ph idx="1" type="body"/>
          </p:nvPr>
        </p:nvSpPr>
        <p:spPr>
          <a:xfrm>
            <a:off x="840318" y="2057400"/>
            <a:ext cx="393276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5" name="Google Shape;145;p22"/>
          <p:cNvSpPr txBox="1"/>
          <p:nvPr>
            <p:ph idx="10" type="dt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2"/>
          <p:cNvSpPr txBox="1"/>
          <p:nvPr>
            <p:ph idx="11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22"/>
          <p:cNvSpPr txBox="1"/>
          <p:nvPr>
            <p:ph idx="12" type="sldNum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3"/>
          <p:cNvSpPr txBox="1"/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2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1" name="Google Shape;151;p23"/>
          <p:cNvSpPr txBox="1"/>
          <p:nvPr>
            <p:ph idx="10" type="dt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23"/>
          <p:cNvSpPr txBox="1"/>
          <p:nvPr>
            <p:ph idx="11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23"/>
          <p:cNvSpPr txBox="1"/>
          <p:nvPr>
            <p:ph idx="12" type="sldNum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4"/>
          <p:cNvSpPr txBox="1"/>
          <p:nvPr>
            <p:ph type="title"/>
          </p:nvPr>
        </p:nvSpPr>
        <p:spPr>
          <a:xfrm rot="5400000">
            <a:off x="7133432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24"/>
          <p:cNvSpPr txBox="1"/>
          <p:nvPr>
            <p:ph idx="1" type="body"/>
          </p:nvPr>
        </p:nvSpPr>
        <p:spPr>
          <a:xfrm rot="5400000">
            <a:off x="1774032" y="-570706"/>
            <a:ext cx="5811838" cy="76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7" name="Google Shape;157;p24"/>
          <p:cNvSpPr txBox="1"/>
          <p:nvPr>
            <p:ph idx="10" type="dt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24"/>
          <p:cNvSpPr txBox="1"/>
          <p:nvPr>
            <p:ph idx="11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24"/>
          <p:cNvSpPr txBox="1"/>
          <p:nvPr>
            <p:ph idx="12" type="sldNum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POPWER POINT CHARTE 01.png" id="15" name="Google Shape;15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4979387"/>
            <a:ext cx="12192000" cy="1916832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7" name="Google Shape;87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3"/>
          <p:cNvSpPr txBox="1"/>
          <p:nvPr>
            <p:ph idx="10" type="dt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3"/>
          <p:cNvSpPr txBox="1"/>
          <p:nvPr>
            <p:ph idx="11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0" name="Google Shape;90;p13"/>
          <p:cNvSpPr txBox="1"/>
          <p:nvPr>
            <p:ph idx="12" type="sldNum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5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Relationship Id="rId4" Type="http://schemas.openxmlformats.org/officeDocument/2006/relationships/image" Target="../media/image15.png"/><Relationship Id="rId5" Type="http://schemas.openxmlformats.org/officeDocument/2006/relationships/image" Target="../media/image14.png"/><Relationship Id="rId6" Type="http://schemas.openxmlformats.org/officeDocument/2006/relationships/image" Target="../media/image16.png"/><Relationship Id="rId7" Type="http://schemas.openxmlformats.org/officeDocument/2006/relationships/image" Target="../media/image18.png"/><Relationship Id="rId8" Type="http://schemas.openxmlformats.org/officeDocument/2006/relationships/image" Target="../media/image1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5"/>
          <p:cNvSpPr txBox="1"/>
          <p:nvPr>
            <p:ph type="ctrTitle"/>
          </p:nvPr>
        </p:nvSpPr>
        <p:spPr>
          <a:xfrm>
            <a:off x="1674313" y="1708922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4800"/>
              <a:buFont typeface="Calibri"/>
              <a:buNone/>
            </a:pPr>
            <a:r>
              <a:rPr b="1" lang="en-US" sz="4800">
                <a:solidFill>
                  <a:srgbClr val="2F5496"/>
                </a:solidFill>
              </a:rPr>
              <a:t>Sénégal Post-COVID et mise en œuvre des engagements dans la CDN</a:t>
            </a:r>
            <a:endParaRPr/>
          </a:p>
        </p:txBody>
      </p:sp>
      <p:sp>
        <p:nvSpPr>
          <p:cNvPr id="165" name="Google Shape;165;p25"/>
          <p:cNvSpPr txBox="1"/>
          <p:nvPr>
            <p:ph idx="1" type="subTitle"/>
          </p:nvPr>
        </p:nvSpPr>
        <p:spPr>
          <a:xfrm>
            <a:off x="2943225" y="4506912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400"/>
              <a:buNone/>
            </a:pPr>
            <a:r>
              <a:rPr b="1" lang="en-US">
                <a:solidFill>
                  <a:srgbClr val="2F5496"/>
                </a:solidFill>
              </a:rPr>
              <a:t>Atelier de dissemination des résultats du projet CoMPRA</a:t>
            </a:r>
            <a:endParaRPr b="1">
              <a:solidFill>
                <a:srgbClr val="2F5496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2400"/>
              <a:buNone/>
            </a:pPr>
            <a:r>
              <a:rPr b="1" lang="en-US">
                <a:solidFill>
                  <a:srgbClr val="2F5496"/>
                </a:solidFill>
              </a:rPr>
              <a:t>Jeudi, 24 Août 2022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2400"/>
              <a:buNone/>
            </a:pPr>
            <a:r>
              <a:rPr b="1" lang="en-US">
                <a:solidFill>
                  <a:srgbClr val="2F5496"/>
                </a:solidFill>
              </a:rPr>
              <a:t>Hôtel Fleurs de Lys Almadies</a:t>
            </a:r>
            <a:endParaRPr b="1">
              <a:solidFill>
                <a:srgbClr val="2F5496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2400"/>
              <a:buNone/>
            </a:pPr>
            <a:r>
              <a:rPr b="1" lang="en-US">
                <a:solidFill>
                  <a:srgbClr val="2F5496"/>
                </a:solidFill>
              </a:rPr>
              <a:t>			</a:t>
            </a:r>
            <a:endParaRPr/>
          </a:p>
        </p:txBody>
      </p:sp>
      <p:pic>
        <p:nvPicPr>
          <p:cNvPr id="166" name="Google Shape;166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11187"/>
            <a:ext cx="4634630" cy="1297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246289" y="11190"/>
            <a:ext cx="1945709" cy="128734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text&#10;&#10;Description automatically generated" id="168" name="Google Shape;168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73666" y="125466"/>
            <a:ext cx="4290073" cy="11730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6"/>
          <p:cNvSpPr txBox="1"/>
          <p:nvPr>
            <p:ph type="title"/>
          </p:nvPr>
        </p:nvSpPr>
        <p:spPr>
          <a:xfrm>
            <a:off x="838200" y="365125"/>
            <a:ext cx="11353800" cy="5594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600"/>
              <a:buFont typeface="Calibri"/>
              <a:buNone/>
            </a:pPr>
            <a:r>
              <a:rPr b="1" lang="en-US" sz="3600">
                <a:solidFill>
                  <a:srgbClr val="2F5496"/>
                </a:solidFill>
              </a:rPr>
              <a:t>Contexte de l’étude</a:t>
            </a:r>
            <a:endParaRPr/>
          </a:p>
        </p:txBody>
      </p:sp>
      <p:pic>
        <p:nvPicPr>
          <p:cNvPr id="174" name="Google Shape;174;p2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0" y="2994025"/>
            <a:ext cx="2312954" cy="1927462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6"/>
          <p:cNvSpPr txBox="1"/>
          <p:nvPr/>
        </p:nvSpPr>
        <p:spPr>
          <a:xfrm>
            <a:off x="0" y="1314738"/>
            <a:ext cx="5699428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Augmentation des températures et baisse des précipitations selon les différentes projections climatiques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Senegal, un pays avec une exposition non-negligeable risques et extrêmes climatiques avec une faible capacité d’adaptationclimate risks/extremes and low capacity of adaptation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Accord de Paris et élaboration de la CPDN en 2015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Soumission de la CDN du Sénégal en 2020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6" name="Google Shape;176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89487" y="3128988"/>
            <a:ext cx="2150999" cy="1792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62389" y="0"/>
            <a:ext cx="6091912" cy="2628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7"/>
          <p:cNvSpPr txBox="1"/>
          <p:nvPr>
            <p:ph type="title"/>
          </p:nvPr>
        </p:nvSpPr>
        <p:spPr>
          <a:xfrm>
            <a:off x="838200" y="365125"/>
            <a:ext cx="10515600" cy="6995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600"/>
              <a:buFont typeface="Calibri"/>
              <a:buNone/>
            </a:pPr>
            <a:r>
              <a:rPr b="1" lang="en-US" sz="3600">
                <a:solidFill>
                  <a:srgbClr val="2F5496"/>
                </a:solidFill>
              </a:rPr>
              <a:t>Contexte de l’étude</a:t>
            </a:r>
            <a:endParaRPr b="1" sz="3600">
              <a:solidFill>
                <a:srgbClr val="2F5496"/>
              </a:solidFill>
            </a:endParaRPr>
          </a:p>
        </p:txBody>
      </p:sp>
      <p:sp>
        <p:nvSpPr>
          <p:cNvPr id="183" name="Google Shape;183;p27"/>
          <p:cNvSpPr txBox="1"/>
          <p:nvPr/>
        </p:nvSpPr>
        <p:spPr>
          <a:xfrm>
            <a:off x="263047" y="1515649"/>
            <a:ext cx="6450904" cy="42473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COVID-19 une crise aux conséquences multiples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Face à la COVID-19, le Sénégal a lancé le PRES pour contenir la propagation du virus et soutenir les secteurs les plus affectés (1000 Mds FCFA)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Déficit budgétaire qui s’est accru de -3.9% à 6.1% entre 2019 et 2020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Dans le PRES, pas de mesure importante pour l’action/la finance climatique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27"/>
          <p:cNvSpPr/>
          <p:nvPr/>
        </p:nvSpPr>
        <p:spPr>
          <a:xfrm>
            <a:off x="7490564" y="801666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5" name="Google Shape;185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90564" y="801666"/>
            <a:ext cx="4572000" cy="27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7"/>
          <p:cNvSpPr/>
          <p:nvPr/>
        </p:nvSpPr>
        <p:spPr>
          <a:xfrm>
            <a:off x="7490564" y="4065566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28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28"/>
          <p:cNvSpPr/>
          <p:nvPr/>
        </p:nvSpPr>
        <p:spPr>
          <a:xfrm flipH="1" rot="5400000">
            <a:off x="-1410084" y="1410082"/>
            <a:ext cx="6858000" cy="4037836"/>
          </a:xfrm>
          <a:prstGeom prst="rect">
            <a:avLst/>
          </a:prstGeom>
          <a:gradFill>
            <a:gsLst>
              <a:gs pos="0">
                <a:srgbClr val="000000"/>
              </a:gs>
              <a:gs pos="8000">
                <a:srgbClr val="000000"/>
              </a:gs>
              <a:gs pos="100000">
                <a:srgbClr val="2F5496"/>
              </a:gs>
            </a:gsLst>
            <a:lin ang="3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28"/>
          <p:cNvSpPr/>
          <p:nvPr/>
        </p:nvSpPr>
        <p:spPr>
          <a:xfrm flipH="1" rot="5400000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rgbClr val="4472C4">
                  <a:alpha val="45882"/>
                </a:srgbClr>
              </a:gs>
              <a:gs pos="100000">
                <a:srgbClr val="4472C4">
                  <a:alpha val="45882"/>
                </a:srgbClr>
              </a:gs>
            </a:gsLst>
            <a:lin ang="1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28"/>
          <p:cNvSpPr/>
          <p:nvPr/>
        </p:nvSpPr>
        <p:spPr>
          <a:xfrm flipH="1" rot="5400000">
            <a:off x="767923" y="3588085"/>
            <a:ext cx="2501979" cy="4037841"/>
          </a:xfrm>
          <a:prstGeom prst="rect">
            <a:avLst/>
          </a:prstGeom>
          <a:gradFill>
            <a:gsLst>
              <a:gs pos="0">
                <a:srgbClr val="4472C4">
                  <a:alpha val="28627"/>
                </a:srgbClr>
              </a:gs>
              <a:gs pos="2000">
                <a:srgbClr val="4472C4">
                  <a:alpha val="28627"/>
                </a:srgbClr>
              </a:gs>
              <a:gs pos="100000">
                <a:srgbClr val="000000">
                  <a:alpha val="29803"/>
                </a:srgbClr>
              </a:gs>
            </a:gsLst>
            <a:lin ang="7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28"/>
          <p:cNvSpPr/>
          <p:nvPr/>
        </p:nvSpPr>
        <p:spPr>
          <a:xfrm rot="-964587">
            <a:off x="-501737" y="969718"/>
            <a:ext cx="3900357" cy="4178958"/>
          </a:xfrm>
          <a:custGeom>
            <a:rect b="b" l="l" r="r" t="t"/>
            <a:pathLst>
              <a:path extrusionOk="0" h="4178958" w="3900357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0">
                <a:srgbClr val="000000">
                  <a:alpha val="0"/>
                </a:srgbClr>
              </a:gs>
              <a:gs pos="29000">
                <a:srgbClr val="000000">
                  <a:alpha val="0"/>
                </a:srgbClr>
              </a:gs>
              <a:gs pos="100000">
                <a:srgbClr val="4472C4">
                  <a:alpha val="42745"/>
                </a:srgbClr>
              </a:gs>
            </a:gsLst>
            <a:lin ang="1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28"/>
          <p:cNvSpPr/>
          <p:nvPr/>
        </p:nvSpPr>
        <p:spPr>
          <a:xfrm flipH="1" rot="5400000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rgbClr val="8DA9DB">
                  <a:alpha val="10980"/>
                </a:srgbClr>
              </a:gs>
              <a:gs pos="100000">
                <a:srgbClr val="8DA9DB">
                  <a:alpha val="10980"/>
                </a:srgbClr>
              </a:gs>
            </a:gsLst>
            <a:lin ang="7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28"/>
          <p:cNvSpPr txBox="1"/>
          <p:nvPr>
            <p:ph type="title"/>
          </p:nvPr>
        </p:nvSpPr>
        <p:spPr>
          <a:xfrm>
            <a:off x="466722" y="586855"/>
            <a:ext cx="3201366" cy="33874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Calibri"/>
              <a:buNone/>
            </a:pPr>
            <a:r>
              <a:rPr b="1" lang="en-US" sz="4000">
                <a:solidFill>
                  <a:srgbClr val="FFFFFF"/>
                </a:solidFill>
              </a:rPr>
              <a:t>Objectifs de l’étude</a:t>
            </a:r>
            <a:endParaRPr/>
          </a:p>
        </p:txBody>
      </p:sp>
      <p:sp>
        <p:nvSpPr>
          <p:cNvPr id="199" name="Google Shape;199;p28"/>
          <p:cNvSpPr txBox="1"/>
          <p:nvPr>
            <p:ph idx="1" type="body"/>
          </p:nvPr>
        </p:nvSpPr>
        <p:spPr>
          <a:xfrm>
            <a:off x="4810259" y="649480"/>
            <a:ext cx="6555347" cy="554604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514350" lvl="0" marL="5143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US" sz="2000"/>
              <a:t>Vérifier si le contexte de la pandémie a eu une incidence sur son action climatique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US" sz="2000"/>
              <a:t>Analyser les progrès et contraintes dans la mise en œuvre de la CDN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US" sz="2000"/>
              <a:t>Examiner dans quelle mesure les priorités récentes (post-COVID) du Sénégal sont alignées avec les engagements de la CDN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US" sz="2000"/>
              <a:t>Formuler des recommandations pour une mise en œuvre effective de la CDN dans un contexte post-COVID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9"/>
          <p:cNvSpPr/>
          <p:nvPr/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29"/>
          <p:cNvSpPr/>
          <p:nvPr>
            <p:ph type="title"/>
          </p:nvPr>
        </p:nvSpPr>
        <p:spPr>
          <a:xfrm>
            <a:off x="694510" y="1487272"/>
            <a:ext cx="2743200" cy="2743200"/>
          </a:xfrm>
          <a:prstGeom prst="ellipse">
            <a:avLst/>
          </a:prstGeom>
          <a:solidFill>
            <a:srgbClr val="262626"/>
          </a:solidFill>
          <a:ln cap="flat" cmpd="thinThick" w="174625">
            <a:solidFill>
              <a:srgbClr val="26262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79"/>
              <a:buFont typeface="Calibri"/>
              <a:buNone/>
            </a:pPr>
            <a:r>
              <a:rPr b="1" lang="en-US" sz="1979">
                <a:solidFill>
                  <a:srgbClr val="FFFFFF"/>
                </a:solidFill>
              </a:rPr>
              <a:t>COVID-19 et action climatique dans les différents pays du projet CoMPRA</a:t>
            </a:r>
            <a:endParaRPr b="1" sz="1979">
              <a:solidFill>
                <a:srgbClr val="FFFFFF"/>
              </a:solidFill>
            </a:endParaRPr>
          </a:p>
        </p:txBody>
      </p:sp>
      <p:pic>
        <p:nvPicPr>
          <p:cNvPr descr="Table&#10;&#10;Description automatically generated" id="206" name="Google Shape;20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65744" y="31157"/>
            <a:ext cx="8133909" cy="388394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9"/>
          <p:cNvSpPr txBox="1"/>
          <p:nvPr>
            <p:ph idx="1" type="body"/>
          </p:nvPr>
        </p:nvSpPr>
        <p:spPr>
          <a:xfrm>
            <a:off x="3565745" y="4230471"/>
            <a:ext cx="7548514" cy="18327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/>
              <a:t>Le Nigéria reste le champion parmi les six pays en incluant notamment dans son plan de riposte l’accélération de la stratégie d’énergie solaire (0.62 Mds USD)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/>
              <a:t>Les mesures initiées dans les autres pays, dont le </a:t>
            </a:r>
            <a:r>
              <a:rPr b="1" lang="en-US" sz="1800"/>
              <a:t>Sénégal</a:t>
            </a:r>
            <a:r>
              <a:rPr lang="en-US" sz="1800"/>
              <a:t> n’intègrent aucune nouvelle politique structurée en matière d’efforts de lutte contre le changement</a:t>
            </a:r>
            <a:endParaRPr/>
          </a:p>
          <a:p>
            <a:pPr indent="-1143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/>
          </a:p>
        </p:txBody>
      </p:sp>
      <p:sp>
        <p:nvSpPr>
          <p:cNvPr id="208" name="Google Shape;208;p29"/>
          <p:cNvSpPr/>
          <p:nvPr/>
        </p:nvSpPr>
        <p:spPr>
          <a:xfrm>
            <a:off x="3910818" y="2926079"/>
            <a:ext cx="914400" cy="281355"/>
          </a:xfrm>
          <a:prstGeom prst="rect">
            <a:avLst/>
          </a:prstGeom>
          <a:solidFill>
            <a:srgbClr val="006293"/>
          </a:solidFill>
          <a:ln cap="flat" cmpd="sng" w="1270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Défavorables</a:t>
            </a:r>
            <a:endParaRPr/>
          </a:p>
        </p:txBody>
      </p:sp>
      <p:sp>
        <p:nvSpPr>
          <p:cNvPr id="209" name="Google Shape;209;p29"/>
          <p:cNvSpPr/>
          <p:nvPr/>
        </p:nvSpPr>
        <p:spPr>
          <a:xfrm>
            <a:off x="3910818" y="3191413"/>
            <a:ext cx="914400" cy="281355"/>
          </a:xfrm>
          <a:prstGeom prst="rect">
            <a:avLst/>
          </a:prstGeom>
          <a:solidFill>
            <a:srgbClr val="588FB7"/>
          </a:solidFill>
          <a:ln cap="flat" cmpd="sng" w="1270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Favorables</a:t>
            </a:r>
            <a:endParaRPr/>
          </a:p>
        </p:txBody>
      </p:sp>
      <p:sp>
        <p:nvSpPr>
          <p:cNvPr id="210" name="Google Shape;210;p29"/>
          <p:cNvSpPr/>
          <p:nvPr/>
        </p:nvSpPr>
        <p:spPr>
          <a:xfrm>
            <a:off x="3910818" y="3489777"/>
            <a:ext cx="914400" cy="298365"/>
          </a:xfrm>
          <a:prstGeom prst="rect">
            <a:avLst/>
          </a:prstGeom>
          <a:solidFill>
            <a:srgbClr val="D8E2F3"/>
          </a:solidFill>
          <a:ln cap="flat" cmpd="sng" w="1270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Neutres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0"/>
          <p:cNvSpPr txBox="1"/>
          <p:nvPr>
            <p:ph type="title"/>
          </p:nvPr>
        </p:nvSpPr>
        <p:spPr>
          <a:xfrm>
            <a:off x="2062162" y="-63499"/>
            <a:ext cx="7886700" cy="6730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200"/>
              <a:buFont typeface="Calibri"/>
              <a:buNone/>
            </a:pPr>
            <a:r>
              <a:rPr b="1" lang="en-US" sz="3200">
                <a:solidFill>
                  <a:srgbClr val="2F5496"/>
                </a:solidFill>
              </a:rPr>
              <a:t>Objectifs de la CDN</a:t>
            </a:r>
            <a:endParaRPr/>
          </a:p>
        </p:txBody>
      </p:sp>
      <p:pic>
        <p:nvPicPr>
          <p:cNvPr descr="Bullseye" id="216" name="Google Shape;216;p3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52987" y="2276475"/>
            <a:ext cx="2305050" cy="230505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30"/>
          <p:cNvSpPr/>
          <p:nvPr/>
        </p:nvSpPr>
        <p:spPr>
          <a:xfrm>
            <a:off x="1971675" y="1731009"/>
            <a:ext cx="2305050" cy="1255268"/>
          </a:xfrm>
          <a:prstGeom prst="rect">
            <a:avLst/>
          </a:prstGeom>
          <a:solidFill>
            <a:srgbClr val="8DA9DB"/>
          </a:solidFill>
          <a:ln cap="flat" cmpd="sng" w="1270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Réduction de 7% des émissions en 2030 (inconditionnelle)</a:t>
            </a:r>
            <a:endParaRPr/>
          </a:p>
        </p:txBody>
      </p:sp>
      <p:sp>
        <p:nvSpPr>
          <p:cNvPr id="218" name="Google Shape;218;p30"/>
          <p:cNvSpPr/>
          <p:nvPr/>
        </p:nvSpPr>
        <p:spPr>
          <a:xfrm>
            <a:off x="1971675" y="4299187"/>
            <a:ext cx="2305050" cy="1255268"/>
          </a:xfrm>
          <a:prstGeom prst="rect">
            <a:avLst/>
          </a:prstGeom>
          <a:solidFill>
            <a:srgbClr val="8DA9DB"/>
          </a:solidFill>
          <a:ln cap="flat" cmpd="sng" w="1270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Réduction de 29% des émissions en 2030 (conditionnelle)</a:t>
            </a:r>
            <a:endParaRPr/>
          </a:p>
        </p:txBody>
      </p:sp>
      <p:sp>
        <p:nvSpPr>
          <p:cNvPr id="219" name="Google Shape;219;p30"/>
          <p:cNvSpPr/>
          <p:nvPr/>
        </p:nvSpPr>
        <p:spPr>
          <a:xfrm>
            <a:off x="7734299" y="1562099"/>
            <a:ext cx="2486025" cy="1247123"/>
          </a:xfrm>
          <a:prstGeom prst="rect">
            <a:avLst/>
          </a:prstGeom>
          <a:solidFill>
            <a:srgbClr val="8DA9DB"/>
          </a:solidFill>
          <a:ln cap="flat" cmpd="sng" w="1270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Amélioration de la résilience des écosystèmes et des communautés</a:t>
            </a:r>
            <a:endParaRPr/>
          </a:p>
        </p:txBody>
      </p:sp>
      <p:sp>
        <p:nvSpPr>
          <p:cNvPr id="220" name="Google Shape;220;p30"/>
          <p:cNvSpPr/>
          <p:nvPr/>
        </p:nvSpPr>
        <p:spPr>
          <a:xfrm>
            <a:off x="7734299" y="2986277"/>
            <a:ext cx="2486025" cy="1247123"/>
          </a:xfrm>
          <a:prstGeom prst="rect">
            <a:avLst/>
          </a:prstGeom>
          <a:solidFill>
            <a:srgbClr val="8DA9DB"/>
          </a:solidFill>
          <a:ln cap="flat" cmpd="sng" w="1270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Renforcement du système de collecte et d’utilisation des données liées au climat</a:t>
            </a:r>
            <a:endParaRPr/>
          </a:p>
        </p:txBody>
      </p:sp>
      <p:sp>
        <p:nvSpPr>
          <p:cNvPr id="221" name="Google Shape;221;p30"/>
          <p:cNvSpPr/>
          <p:nvPr/>
        </p:nvSpPr>
        <p:spPr>
          <a:xfrm>
            <a:off x="1971675" y="639126"/>
            <a:ext cx="2305050" cy="447675"/>
          </a:xfrm>
          <a:prstGeom prst="rect">
            <a:avLst/>
          </a:prstGeom>
          <a:solidFill>
            <a:srgbClr val="2F5496"/>
          </a:solidFill>
          <a:ln cap="flat" cmpd="sng" w="1270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Atténuation</a:t>
            </a:r>
            <a:endParaRPr/>
          </a:p>
        </p:txBody>
      </p:sp>
      <p:sp>
        <p:nvSpPr>
          <p:cNvPr id="222" name="Google Shape;222;p30"/>
          <p:cNvSpPr/>
          <p:nvPr/>
        </p:nvSpPr>
        <p:spPr>
          <a:xfrm>
            <a:off x="7734298" y="609600"/>
            <a:ext cx="2486025" cy="532862"/>
          </a:xfrm>
          <a:prstGeom prst="rect">
            <a:avLst/>
          </a:prstGeom>
          <a:solidFill>
            <a:srgbClr val="2F5496"/>
          </a:solidFill>
          <a:ln cap="flat" cmpd="sng" w="1270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Adaptation</a:t>
            </a:r>
            <a:endParaRPr/>
          </a:p>
        </p:txBody>
      </p:sp>
      <p:sp>
        <p:nvSpPr>
          <p:cNvPr id="223" name="Google Shape;223;p30"/>
          <p:cNvSpPr/>
          <p:nvPr/>
        </p:nvSpPr>
        <p:spPr>
          <a:xfrm>
            <a:off x="7734299" y="4514849"/>
            <a:ext cx="2486025" cy="1247123"/>
          </a:xfrm>
          <a:prstGeom prst="rect">
            <a:avLst/>
          </a:prstGeom>
          <a:solidFill>
            <a:srgbClr val="8DA9DB"/>
          </a:solidFill>
          <a:ln cap="flat" cmpd="sng" w="1270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Renforcement de la protection de la santé et du bien-être des populations contre les risques et désastres climatiques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1"/>
          <p:cNvSpPr txBox="1"/>
          <p:nvPr>
            <p:ph type="title"/>
          </p:nvPr>
        </p:nvSpPr>
        <p:spPr>
          <a:xfrm>
            <a:off x="1524000" y="45721"/>
            <a:ext cx="9272016" cy="904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200"/>
              <a:buFont typeface="Calibri"/>
              <a:buNone/>
            </a:pPr>
            <a:r>
              <a:rPr b="1" lang="en-US" sz="3200">
                <a:solidFill>
                  <a:srgbClr val="2F5496"/>
                </a:solidFill>
              </a:rPr>
              <a:t>Objectifs de la CDN(Réduction des émissions par secteur– CDN+)</a:t>
            </a:r>
            <a:endParaRPr/>
          </a:p>
        </p:txBody>
      </p:sp>
      <p:pic>
        <p:nvPicPr>
          <p:cNvPr id="229" name="Google Shape;229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67250" y="1508760"/>
            <a:ext cx="6000750" cy="432054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31"/>
          <p:cNvSpPr txBox="1"/>
          <p:nvPr/>
        </p:nvSpPr>
        <p:spPr>
          <a:xfrm>
            <a:off x="680085" y="1837563"/>
            <a:ext cx="382524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Energie, le secteur le plus émetteur, suivi de l’agriculture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 réductions importantes attendues du secteur de l’énergie</a:t>
            </a:r>
            <a:endParaRPr/>
          </a:p>
        </p:txBody>
      </p:sp>
      <p:sp>
        <p:nvSpPr>
          <p:cNvPr id="231" name="Google Shape;231;p31"/>
          <p:cNvSpPr/>
          <p:nvPr/>
        </p:nvSpPr>
        <p:spPr>
          <a:xfrm>
            <a:off x="5739384" y="2895092"/>
            <a:ext cx="512064" cy="352044"/>
          </a:xfrm>
          <a:prstGeom prst="rect">
            <a:avLst/>
          </a:prstGeom>
          <a:solidFill>
            <a:srgbClr val="8DA9DB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41%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2"/>
          <p:cNvSpPr txBox="1"/>
          <p:nvPr>
            <p:ph type="title"/>
          </p:nvPr>
        </p:nvSpPr>
        <p:spPr>
          <a:xfrm>
            <a:off x="2152650" y="365127"/>
            <a:ext cx="7886700" cy="66357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ct val="100000"/>
              <a:buFont typeface="Calibri"/>
              <a:buNone/>
            </a:pPr>
            <a:r>
              <a:rPr b="1" lang="en-US">
                <a:solidFill>
                  <a:srgbClr val="2F5496"/>
                </a:solidFill>
              </a:rPr>
              <a:t>Besoins financiers de la CDN</a:t>
            </a:r>
            <a:endParaRPr/>
          </a:p>
        </p:txBody>
      </p:sp>
      <p:sp>
        <p:nvSpPr>
          <p:cNvPr id="237" name="Google Shape;237;p32"/>
          <p:cNvSpPr txBox="1"/>
          <p:nvPr/>
        </p:nvSpPr>
        <p:spPr>
          <a:xfrm>
            <a:off x="356470" y="1726766"/>
            <a:ext cx="4400551" cy="2031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 Mds USD pour la mise en œuvre de la CDN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composante atténuation représente 67% des besoins alors que 37% consacrés à l’adaptation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Une part importante des besoins sont attendus des partenaires (63%)</a:t>
            </a:r>
            <a:endParaRPr/>
          </a:p>
        </p:txBody>
      </p:sp>
      <p:pic>
        <p:nvPicPr>
          <p:cNvPr id="238" name="Google Shape;238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47988" y="1512474"/>
            <a:ext cx="6418545" cy="43513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3"/>
          <p:cNvSpPr txBox="1"/>
          <p:nvPr>
            <p:ph type="title"/>
          </p:nvPr>
        </p:nvSpPr>
        <p:spPr>
          <a:xfrm>
            <a:off x="2152650" y="365127"/>
            <a:ext cx="7886700" cy="6224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000"/>
              <a:buFont typeface="Calibri"/>
              <a:buNone/>
            </a:pPr>
            <a:r>
              <a:rPr b="1" lang="en-US" sz="2000">
                <a:solidFill>
                  <a:srgbClr val="2F5496"/>
                </a:solidFill>
              </a:rPr>
              <a:t>Principaux instruments actuellement mobilisés par le Sénégal pour mettre en œuvre la CDN</a:t>
            </a:r>
            <a:endParaRPr sz="2000"/>
          </a:p>
        </p:txBody>
      </p:sp>
      <p:sp>
        <p:nvSpPr>
          <p:cNvPr id="244" name="Google Shape;244;p33"/>
          <p:cNvSpPr/>
          <p:nvPr/>
        </p:nvSpPr>
        <p:spPr>
          <a:xfrm>
            <a:off x="1970913" y="1656589"/>
            <a:ext cx="2298573" cy="573479"/>
          </a:xfrm>
          <a:prstGeom prst="rect">
            <a:avLst/>
          </a:prstGeom>
          <a:solidFill>
            <a:srgbClr val="2F5496"/>
          </a:solidFill>
          <a:ln cap="flat" cmpd="sng" w="1270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Financiers</a:t>
            </a:r>
            <a:endParaRPr/>
          </a:p>
        </p:txBody>
      </p:sp>
      <p:sp>
        <p:nvSpPr>
          <p:cNvPr id="245" name="Google Shape;245;p33"/>
          <p:cNvSpPr/>
          <p:nvPr/>
        </p:nvSpPr>
        <p:spPr>
          <a:xfrm>
            <a:off x="1970913" y="2355723"/>
            <a:ext cx="2298573" cy="1044464"/>
          </a:xfrm>
          <a:prstGeom prst="rect">
            <a:avLst/>
          </a:prstGeom>
          <a:solidFill>
            <a:srgbClr val="8DA9DB"/>
          </a:solidFill>
          <a:ln cap="flat" cmpd="sng" w="1270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Fonds internationaux (FVC, FEM, LDC Funds, …)</a:t>
            </a:r>
            <a:endParaRPr/>
          </a:p>
        </p:txBody>
      </p:sp>
      <p:sp>
        <p:nvSpPr>
          <p:cNvPr id="246" name="Google Shape;246;p33"/>
          <p:cNvSpPr/>
          <p:nvPr/>
        </p:nvSpPr>
        <p:spPr>
          <a:xfrm>
            <a:off x="1970913" y="3622786"/>
            <a:ext cx="2298573" cy="1044464"/>
          </a:xfrm>
          <a:prstGeom prst="rect">
            <a:avLst/>
          </a:prstGeom>
          <a:solidFill>
            <a:srgbClr val="8DA9DB"/>
          </a:solidFill>
          <a:ln cap="flat" cmpd="sng" w="1270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Ressources domestiques</a:t>
            </a:r>
            <a:endParaRPr/>
          </a:p>
        </p:txBody>
      </p:sp>
      <p:sp>
        <p:nvSpPr>
          <p:cNvPr id="247" name="Google Shape;247;p33"/>
          <p:cNvSpPr/>
          <p:nvPr/>
        </p:nvSpPr>
        <p:spPr>
          <a:xfrm>
            <a:off x="5008245" y="1656588"/>
            <a:ext cx="2298573" cy="573479"/>
          </a:xfrm>
          <a:prstGeom prst="rect">
            <a:avLst/>
          </a:prstGeom>
          <a:solidFill>
            <a:srgbClr val="2F5496"/>
          </a:solidFill>
          <a:ln cap="flat" cmpd="sng" w="1270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Mécanismes de marché</a:t>
            </a:r>
            <a:endParaRPr/>
          </a:p>
        </p:txBody>
      </p:sp>
      <p:sp>
        <p:nvSpPr>
          <p:cNvPr id="248" name="Google Shape;248;p33"/>
          <p:cNvSpPr/>
          <p:nvPr/>
        </p:nvSpPr>
        <p:spPr>
          <a:xfrm>
            <a:off x="5008245" y="2355723"/>
            <a:ext cx="2298573" cy="1044464"/>
          </a:xfrm>
          <a:prstGeom prst="rect">
            <a:avLst/>
          </a:prstGeom>
          <a:solidFill>
            <a:srgbClr val="8DA9DB"/>
          </a:solidFill>
          <a:ln cap="flat" cmpd="sng" w="1270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Mécanisme de Développement Propre (MDP)</a:t>
            </a:r>
            <a:endParaRPr/>
          </a:p>
        </p:txBody>
      </p:sp>
      <p:sp>
        <p:nvSpPr>
          <p:cNvPr id="249" name="Google Shape;249;p33"/>
          <p:cNvSpPr/>
          <p:nvPr/>
        </p:nvSpPr>
        <p:spPr>
          <a:xfrm>
            <a:off x="8045577" y="1656588"/>
            <a:ext cx="2298573" cy="573479"/>
          </a:xfrm>
          <a:prstGeom prst="rect">
            <a:avLst/>
          </a:prstGeom>
          <a:solidFill>
            <a:srgbClr val="2F5496"/>
          </a:solidFill>
          <a:ln cap="flat" cmpd="sng" w="1270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Taxation</a:t>
            </a:r>
            <a:endParaRPr/>
          </a:p>
        </p:txBody>
      </p:sp>
      <p:sp>
        <p:nvSpPr>
          <p:cNvPr id="250" name="Google Shape;250;p33"/>
          <p:cNvSpPr/>
          <p:nvPr/>
        </p:nvSpPr>
        <p:spPr>
          <a:xfrm>
            <a:off x="8045577" y="2355723"/>
            <a:ext cx="2298573" cy="1044464"/>
          </a:xfrm>
          <a:prstGeom prst="rect">
            <a:avLst/>
          </a:prstGeom>
          <a:solidFill>
            <a:srgbClr val="8DA9DB"/>
          </a:solidFill>
          <a:ln cap="flat" cmpd="sng" w="1270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Exonération de taxes sur les énergies renouvelables</a:t>
            </a:r>
            <a:endParaRPr/>
          </a:p>
        </p:txBody>
      </p:sp>
      <p:sp>
        <p:nvSpPr>
          <p:cNvPr id="251" name="Google Shape;251;p33"/>
          <p:cNvSpPr/>
          <p:nvPr/>
        </p:nvSpPr>
        <p:spPr>
          <a:xfrm>
            <a:off x="5008245" y="3622786"/>
            <a:ext cx="2335149" cy="1044464"/>
          </a:xfrm>
          <a:prstGeom prst="rect">
            <a:avLst/>
          </a:prstGeom>
          <a:solidFill>
            <a:srgbClr val="8DA9DB"/>
          </a:solidFill>
          <a:ln cap="flat" cmpd="sng" w="1270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Coopération bilatérale, notamment avec 6.2 of P.A.</a:t>
            </a:r>
            <a:r>
              <a:rPr lang="en-US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(Ex: Accord avec Suisse) </a:t>
            </a:r>
            <a:endParaRPr/>
          </a:p>
        </p:txBody>
      </p:sp>
      <p:sp>
        <p:nvSpPr>
          <p:cNvPr id="252" name="Google Shape;252;p33"/>
          <p:cNvSpPr/>
          <p:nvPr/>
        </p:nvSpPr>
        <p:spPr>
          <a:xfrm>
            <a:off x="8045577" y="3622786"/>
            <a:ext cx="2298573" cy="1044464"/>
          </a:xfrm>
          <a:prstGeom prst="rect">
            <a:avLst/>
          </a:prstGeom>
          <a:solidFill>
            <a:srgbClr val="8DA9DB"/>
          </a:solidFill>
          <a:ln cap="flat" cmpd="sng" w="1270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Taxe carbone (en développement…)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4"/>
          <p:cNvSpPr txBox="1"/>
          <p:nvPr>
            <p:ph type="title"/>
          </p:nvPr>
        </p:nvSpPr>
        <p:spPr>
          <a:xfrm>
            <a:off x="-1" y="177234"/>
            <a:ext cx="12192001" cy="6870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200"/>
              <a:buFont typeface="Calibri"/>
              <a:buNone/>
            </a:pPr>
            <a:r>
              <a:rPr b="1" lang="en-US" sz="3200">
                <a:solidFill>
                  <a:srgbClr val="2F5496"/>
                </a:solidFill>
              </a:rPr>
              <a:t>Progrès réalisés sur la mobilisation de ressources et les défis liés à la mise en oeuvre de la CDN</a:t>
            </a:r>
            <a:endParaRPr/>
          </a:p>
        </p:txBody>
      </p:sp>
      <p:graphicFrame>
        <p:nvGraphicFramePr>
          <p:cNvPr id="258" name="Google Shape;258;p34"/>
          <p:cNvGraphicFramePr/>
          <p:nvPr/>
        </p:nvGraphicFramePr>
        <p:xfrm>
          <a:off x="5812076" y="999032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{522C423E-6B13-403F-B985-FBA9AC570F45}</a:tableStyleId>
              </a:tblPr>
              <a:tblGrid>
                <a:gridCol w="2731575"/>
                <a:gridCol w="1889650"/>
                <a:gridCol w="1758700"/>
              </a:tblGrid>
              <a:tr h="130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 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44450" marL="44450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Amount (USD million)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44450" marL="4445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Amount approved compared to NDC financial needs (%)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44450" marL="44450" anchor="b"/>
                </a:tc>
              </a:tr>
              <a:tr h="457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GCF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44450" marL="4445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122,01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44450" marL="4445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0,94%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44450" marL="44450" anchor="b"/>
                </a:tc>
              </a:tr>
              <a:tr h="414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LDC Fund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44450" marL="4445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17,32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44450" marL="4445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0,13%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44450" marL="44450" anchor="b"/>
                </a:tc>
              </a:tr>
              <a:tr h="414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GEF Trust Fund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44450" marL="4445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2,34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44450" marL="4445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0,02%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44450" marL="44450" anchor="b"/>
                </a:tc>
              </a:tr>
              <a:tr h="790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Global Climate Change Alliance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44450" marL="4445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6,34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44450" marL="4445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0,05%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44450" marL="44450" anchor="b"/>
                </a:tc>
              </a:tr>
              <a:tr h="414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Adaptation Fund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44450" marL="4445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1,55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44450" marL="4445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0,01%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44450" marL="44450" anchor="b"/>
                </a:tc>
              </a:tr>
              <a:tr h="414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Total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44450" marL="4445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149,56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44450" marL="44450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800" u="none" cap="none" strike="noStrike">
                          <a:solidFill>
                            <a:srgbClr val="C00000"/>
                          </a:solidFill>
                        </a:rPr>
                        <a:t>1,15%</a:t>
                      </a:r>
                      <a:endParaRPr b="1" sz="2800" u="none" cap="none" strike="noStrike">
                        <a:solidFill>
                          <a:srgbClr val="C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44450" marL="44450" anchor="b"/>
                </a:tc>
              </a:tr>
            </a:tbl>
          </a:graphicData>
        </a:graphic>
      </p:graphicFrame>
      <p:sp>
        <p:nvSpPr>
          <p:cNvPr id="259" name="Google Shape;259;p34"/>
          <p:cNvSpPr txBox="1"/>
          <p:nvPr/>
        </p:nvSpPr>
        <p:spPr>
          <a:xfrm>
            <a:off x="204594" y="999032"/>
            <a:ext cx="5206650" cy="31393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CSE and LBA accrédités au FVC. Deux autres entités nationales sont en cours d'accréditation auprès du GCF.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fonds approuvés pour le Sénégal à travers les principaux canaux financiers existants restent très faibles par rapport aux besoins des NDC. Entre 2015 et 2021, seulement 149,56 millions d'USD ont été reçus, et 1,5 million d'USD a été approuvé. </a:t>
            </a:r>
            <a:r>
              <a:rPr b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représentent 1.15% du coût global de la CDN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4" name="Google Shape;264;p35"/>
          <p:cNvGrpSpPr/>
          <p:nvPr/>
        </p:nvGrpSpPr>
        <p:grpSpPr>
          <a:xfrm>
            <a:off x="838200" y="1648851"/>
            <a:ext cx="10515600" cy="4271962"/>
            <a:chOff x="0" y="256149"/>
            <a:chExt cx="10515600" cy="4271962"/>
          </a:xfrm>
        </p:grpSpPr>
        <p:sp>
          <p:nvSpPr>
            <p:cNvPr id="265" name="Google Shape;265;p35"/>
            <p:cNvSpPr/>
            <p:nvPr/>
          </p:nvSpPr>
          <p:spPr>
            <a:xfrm>
              <a:off x="0" y="256149"/>
              <a:ext cx="3286125" cy="1971675"/>
            </a:xfrm>
            <a:prstGeom prst="rect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35"/>
            <p:cNvSpPr txBox="1"/>
            <p:nvPr/>
          </p:nvSpPr>
          <p:spPr>
            <a:xfrm>
              <a:off x="0" y="256149"/>
              <a:ext cx="3286125" cy="19716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0000" lIns="80000" spcFirstLastPara="1" rIns="80000" wrap="square" tIns="8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Calibri"/>
                <a:buNone/>
              </a:pPr>
              <a:r>
                <a:rPr lang="en-US" sz="2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Une stratégie de mobilisation des ressources pas encore opérationnelle</a:t>
              </a:r>
              <a:endParaRPr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35"/>
            <p:cNvSpPr/>
            <p:nvPr/>
          </p:nvSpPr>
          <p:spPr>
            <a:xfrm>
              <a:off x="3614737" y="256149"/>
              <a:ext cx="3286125" cy="1971675"/>
            </a:xfrm>
            <a:prstGeom prst="rect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35"/>
            <p:cNvSpPr txBox="1"/>
            <p:nvPr/>
          </p:nvSpPr>
          <p:spPr>
            <a:xfrm>
              <a:off x="3614737" y="256149"/>
              <a:ext cx="3286125" cy="19716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0000" lIns="80000" spcFirstLastPara="1" rIns="80000" wrap="square" tIns="8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Calibri"/>
                <a:buNone/>
              </a:pPr>
              <a:r>
                <a:rPr lang="en-US" sz="2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Un financement sur ressources propres non encore alignée avec la CDN (pas de visibilité sur lignes du budget national dédié au climat ou CDN)</a:t>
              </a:r>
              <a:endParaRPr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35"/>
            <p:cNvSpPr/>
            <p:nvPr/>
          </p:nvSpPr>
          <p:spPr>
            <a:xfrm>
              <a:off x="7229475" y="256149"/>
              <a:ext cx="3286125" cy="1971675"/>
            </a:xfrm>
            <a:prstGeom prst="rect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35"/>
            <p:cNvSpPr txBox="1"/>
            <p:nvPr/>
          </p:nvSpPr>
          <p:spPr>
            <a:xfrm>
              <a:off x="7229475" y="256149"/>
              <a:ext cx="3286125" cy="19716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0000" lIns="80000" spcFirstLastPara="1" rIns="80000" wrap="square" tIns="8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Calibri"/>
                <a:buNone/>
              </a:pPr>
              <a:r>
                <a:rPr lang="en-US" sz="2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Un secteur privé très peu intégré dans le processus</a:t>
              </a:r>
              <a:endParaRPr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35"/>
            <p:cNvSpPr/>
            <p:nvPr/>
          </p:nvSpPr>
          <p:spPr>
            <a:xfrm>
              <a:off x="0" y="2556436"/>
              <a:ext cx="3286125" cy="1971675"/>
            </a:xfrm>
            <a:prstGeom prst="rect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35"/>
            <p:cNvSpPr txBox="1"/>
            <p:nvPr/>
          </p:nvSpPr>
          <p:spPr>
            <a:xfrm>
              <a:off x="0" y="2556436"/>
              <a:ext cx="3286125" cy="19716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0000" lIns="80000" spcFirstLastPara="1" rIns="80000" wrap="square" tIns="8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Calibri"/>
                <a:buNone/>
              </a:pPr>
              <a:r>
                <a:rPr lang="en-US" sz="2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Des politiques de développement sectorielles qui sont très peu connectées/articulées à la CDN</a:t>
              </a:r>
              <a:endParaRPr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35"/>
            <p:cNvSpPr/>
            <p:nvPr/>
          </p:nvSpPr>
          <p:spPr>
            <a:xfrm>
              <a:off x="3614737" y="2556436"/>
              <a:ext cx="3286125" cy="1971675"/>
            </a:xfrm>
            <a:prstGeom prst="rect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35"/>
            <p:cNvSpPr txBox="1"/>
            <p:nvPr/>
          </p:nvSpPr>
          <p:spPr>
            <a:xfrm>
              <a:off x="3614737" y="2556436"/>
              <a:ext cx="3286125" cy="19716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0000" lIns="80000" spcFirstLastPara="1" rIns="80000" wrap="square" tIns="8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Calibri"/>
                <a:buNone/>
              </a:pPr>
              <a:r>
                <a:rPr lang="en-US" sz="2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Des cadres de mesure des progrès réalisés dans la mise en œuvre encore à rendre opérationnels au niveau national (SSE, MRV)</a:t>
              </a:r>
              <a:endParaRPr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p35"/>
            <p:cNvSpPr/>
            <p:nvPr/>
          </p:nvSpPr>
          <p:spPr>
            <a:xfrm>
              <a:off x="7229475" y="2556436"/>
              <a:ext cx="3286125" cy="1971675"/>
            </a:xfrm>
            <a:prstGeom prst="rect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35"/>
            <p:cNvSpPr txBox="1"/>
            <p:nvPr/>
          </p:nvSpPr>
          <p:spPr>
            <a:xfrm>
              <a:off x="7229475" y="2556436"/>
              <a:ext cx="3286125" cy="19716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0000" lIns="80000" spcFirstLastPara="1" rIns="80000" wrap="square" tIns="8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Calibri"/>
                <a:buNone/>
              </a:pPr>
              <a:r>
                <a:rPr lang="en-US" sz="2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Besoin important en ressources humaines de qualité</a:t>
              </a:r>
              <a:endParaRPr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7" name="Google Shape;277;p35"/>
          <p:cNvSpPr txBox="1"/>
          <p:nvPr>
            <p:ph type="title"/>
          </p:nvPr>
        </p:nvSpPr>
        <p:spPr>
          <a:xfrm>
            <a:off x="739036" y="177234"/>
            <a:ext cx="10614764" cy="6870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200"/>
              <a:buFont typeface="Calibri"/>
              <a:buNone/>
            </a:pPr>
            <a:r>
              <a:rPr b="1" lang="en-US" sz="3200">
                <a:solidFill>
                  <a:srgbClr val="2F5496"/>
                </a:solidFill>
              </a:rPr>
              <a:t>Autres ifficultés notées dans la mise en œuvre de la CDN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6"/>
          <p:cNvSpPr txBox="1"/>
          <p:nvPr>
            <p:ph idx="1" type="body"/>
          </p:nvPr>
        </p:nvSpPr>
        <p:spPr>
          <a:xfrm>
            <a:off x="2268093" y="2173098"/>
            <a:ext cx="8303874" cy="2252599"/>
          </a:xfrm>
          <a:prstGeom prst="rect">
            <a:avLst/>
          </a:prstGeom>
          <a:solidFill>
            <a:srgbClr val="2F5496"/>
          </a:solidFill>
          <a:ln cap="flat" cmpd="sng" w="1270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b="1" lang="en-US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Est-ce que les récentes priorités de l’État sont alignés avec les engagements climatiques?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7"/>
          <p:cNvSpPr txBox="1"/>
          <p:nvPr>
            <p:ph type="title"/>
          </p:nvPr>
        </p:nvSpPr>
        <p:spPr>
          <a:xfrm>
            <a:off x="2152650" y="104331"/>
            <a:ext cx="7886700" cy="57670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400"/>
              <a:buFont typeface="Calibri"/>
              <a:buNone/>
            </a:pPr>
            <a:r>
              <a:rPr b="1" lang="en-US" sz="2400">
                <a:solidFill>
                  <a:srgbClr val="2F5496"/>
                </a:solidFill>
              </a:rPr>
              <a:t>En partie, Oui  (1) ………..</a:t>
            </a:r>
            <a:endParaRPr sz="2400"/>
          </a:p>
        </p:txBody>
      </p:sp>
      <p:sp>
        <p:nvSpPr>
          <p:cNvPr id="288" name="Google Shape;288;p37"/>
          <p:cNvSpPr txBox="1"/>
          <p:nvPr>
            <p:ph idx="1" type="body"/>
          </p:nvPr>
        </p:nvSpPr>
        <p:spPr>
          <a:xfrm>
            <a:off x="2152650" y="1253331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289" name="Google Shape;289;p37"/>
          <p:cNvSpPr/>
          <p:nvPr/>
        </p:nvSpPr>
        <p:spPr>
          <a:xfrm>
            <a:off x="4362450" y="824304"/>
            <a:ext cx="2399538" cy="975024"/>
          </a:xfrm>
          <a:prstGeom prst="rect">
            <a:avLst/>
          </a:prstGeom>
          <a:solidFill>
            <a:srgbClr val="2F5496"/>
          </a:solidFill>
          <a:ln cap="flat" cmpd="sng" w="1270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PSE VERT en cours de formulation)</a:t>
            </a:r>
            <a:endParaRPr/>
          </a:p>
        </p:txBody>
      </p:sp>
      <p:sp>
        <p:nvSpPr>
          <p:cNvPr id="290" name="Google Shape;290;p37"/>
          <p:cNvSpPr/>
          <p:nvPr/>
        </p:nvSpPr>
        <p:spPr>
          <a:xfrm>
            <a:off x="4362451" y="1995333"/>
            <a:ext cx="2399538" cy="815340"/>
          </a:xfrm>
          <a:prstGeom prst="rect">
            <a:avLst/>
          </a:prstGeom>
          <a:solidFill>
            <a:srgbClr val="8DA9DB"/>
          </a:solidFill>
          <a:ln cap="flat" cmpd="sng" w="1270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Identification de six secteurs prioritaires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91" name="Google Shape;291;p37"/>
          <p:cNvCxnSpPr/>
          <p:nvPr/>
        </p:nvCxnSpPr>
        <p:spPr>
          <a:xfrm>
            <a:off x="5562600" y="2861920"/>
            <a:ext cx="0" cy="433293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92" name="Google Shape;292;p37"/>
          <p:cNvCxnSpPr/>
          <p:nvPr/>
        </p:nvCxnSpPr>
        <p:spPr>
          <a:xfrm>
            <a:off x="895350" y="3295213"/>
            <a:ext cx="9869240" cy="1385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93" name="Google Shape;293;p37"/>
          <p:cNvCxnSpPr/>
          <p:nvPr/>
        </p:nvCxnSpPr>
        <p:spPr>
          <a:xfrm>
            <a:off x="903756" y="3295213"/>
            <a:ext cx="0" cy="314325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Deciduous tree" id="294" name="Google Shape;294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53185" y="3721970"/>
            <a:ext cx="485314" cy="48531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armer" id="295" name="Google Shape;295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63509" y="3721969"/>
            <a:ext cx="374984" cy="3749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" id="296" name="Google Shape;296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684664" y="3766654"/>
            <a:ext cx="401672" cy="4016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actory" id="297" name="Google Shape;297;p3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590997" y="3725924"/>
            <a:ext cx="477975" cy="477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ity" id="298" name="Google Shape;298;p3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5443" y="3766654"/>
            <a:ext cx="514764" cy="514764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37"/>
          <p:cNvSpPr/>
          <p:nvPr/>
        </p:nvSpPr>
        <p:spPr>
          <a:xfrm>
            <a:off x="207825" y="4259311"/>
            <a:ext cx="1526487" cy="2100167"/>
          </a:xfrm>
          <a:prstGeom prst="rect">
            <a:avLst/>
          </a:prstGeom>
          <a:solidFill>
            <a:srgbClr val="8DA9DB"/>
          </a:solidFill>
          <a:ln cap="flat" cmpd="sng" w="1270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Energy: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Transition énergétique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Battery charging" id="300" name="Google Shape;300;p3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34247" y="3721970"/>
            <a:ext cx="485301" cy="485301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37"/>
          <p:cNvSpPr/>
          <p:nvPr/>
        </p:nvSpPr>
        <p:spPr>
          <a:xfrm>
            <a:off x="2232597" y="4259310"/>
            <a:ext cx="1526491" cy="2100167"/>
          </a:xfrm>
          <a:prstGeom prst="rect">
            <a:avLst/>
          </a:prstGeom>
          <a:solidFill>
            <a:srgbClr val="8DA9DB"/>
          </a:solidFill>
          <a:ln cap="flat" cmpd="sng" w="1270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Forestery: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Gestion durable des forêts et conservation de la biodiversité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37"/>
          <p:cNvSpPr/>
          <p:nvPr/>
        </p:nvSpPr>
        <p:spPr>
          <a:xfrm>
            <a:off x="4177426" y="4279108"/>
            <a:ext cx="1526491" cy="2100167"/>
          </a:xfrm>
          <a:prstGeom prst="rect">
            <a:avLst/>
          </a:prstGeom>
          <a:solidFill>
            <a:srgbClr val="8DA9DB"/>
          </a:solidFill>
          <a:ln cap="flat" cmpd="sng" w="1270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Agriculture :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Promotion de la GDT et de la gestion intégrée des ressources en eau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37"/>
          <p:cNvSpPr/>
          <p:nvPr/>
        </p:nvSpPr>
        <p:spPr>
          <a:xfrm>
            <a:off x="6122255" y="4259310"/>
            <a:ext cx="1526491" cy="2100167"/>
          </a:xfrm>
          <a:prstGeom prst="rect">
            <a:avLst/>
          </a:prstGeom>
          <a:solidFill>
            <a:srgbClr val="8DA9DB"/>
          </a:solidFill>
          <a:ln cap="flat" cmpd="sng" w="1270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Eau/Assainissement: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Gestion des eaux usées et des eaux de pluie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37"/>
          <p:cNvSpPr/>
          <p:nvPr/>
        </p:nvSpPr>
        <p:spPr>
          <a:xfrm>
            <a:off x="8061800" y="4259310"/>
            <a:ext cx="1526491" cy="2100167"/>
          </a:xfrm>
          <a:prstGeom prst="rect">
            <a:avLst/>
          </a:prstGeom>
          <a:solidFill>
            <a:srgbClr val="8DA9DB"/>
          </a:solidFill>
          <a:ln cap="flat" cmpd="sng" w="1270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Industrie: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Gestion industrielle et promotion des industries vertes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37"/>
          <p:cNvSpPr/>
          <p:nvPr/>
        </p:nvSpPr>
        <p:spPr>
          <a:xfrm>
            <a:off x="10001345" y="4259309"/>
            <a:ext cx="1526491" cy="2100167"/>
          </a:xfrm>
          <a:prstGeom prst="rect">
            <a:avLst/>
          </a:prstGeom>
          <a:solidFill>
            <a:srgbClr val="8DA9DB"/>
          </a:solidFill>
          <a:ln cap="flat" cmpd="sng" w="1270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Urbanisme: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Villes durables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06" name="Google Shape;306;p37"/>
          <p:cNvCxnSpPr/>
          <p:nvPr/>
        </p:nvCxnSpPr>
        <p:spPr>
          <a:xfrm>
            <a:off x="3032824" y="3295213"/>
            <a:ext cx="0" cy="314325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07" name="Google Shape;307;p37"/>
          <p:cNvCxnSpPr/>
          <p:nvPr/>
        </p:nvCxnSpPr>
        <p:spPr>
          <a:xfrm>
            <a:off x="5051001" y="3309063"/>
            <a:ext cx="0" cy="314325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08" name="Google Shape;308;p37"/>
          <p:cNvCxnSpPr/>
          <p:nvPr/>
        </p:nvCxnSpPr>
        <p:spPr>
          <a:xfrm>
            <a:off x="6885500" y="3309063"/>
            <a:ext cx="0" cy="314325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09" name="Google Shape;309;p37"/>
          <p:cNvCxnSpPr/>
          <p:nvPr/>
        </p:nvCxnSpPr>
        <p:spPr>
          <a:xfrm>
            <a:off x="8790819" y="3309063"/>
            <a:ext cx="0" cy="314325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10" name="Google Shape;310;p37"/>
          <p:cNvCxnSpPr/>
          <p:nvPr/>
        </p:nvCxnSpPr>
        <p:spPr>
          <a:xfrm>
            <a:off x="10764590" y="3322913"/>
            <a:ext cx="0" cy="314325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11" name="Google Shape;311;p37"/>
          <p:cNvCxnSpPr/>
          <p:nvPr/>
        </p:nvCxnSpPr>
        <p:spPr>
          <a:xfrm>
            <a:off x="5562600" y="1786547"/>
            <a:ext cx="0" cy="208786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12" name="Google Shape;312;p37"/>
          <p:cNvSpPr/>
          <p:nvPr/>
        </p:nvSpPr>
        <p:spPr>
          <a:xfrm>
            <a:off x="9002729" y="787561"/>
            <a:ext cx="2399538" cy="815340"/>
          </a:xfrm>
          <a:prstGeom prst="rect">
            <a:avLst/>
          </a:prstGeom>
          <a:solidFill>
            <a:srgbClr val="8DA9DB"/>
          </a:solidFill>
          <a:ln cap="flat" cmpd="sng" w="1270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Intégration du secteur privé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37"/>
          <p:cNvSpPr/>
          <p:nvPr/>
        </p:nvSpPr>
        <p:spPr>
          <a:xfrm>
            <a:off x="9011205" y="1885390"/>
            <a:ext cx="2399538" cy="815340"/>
          </a:xfrm>
          <a:prstGeom prst="rect">
            <a:avLst/>
          </a:prstGeom>
          <a:solidFill>
            <a:srgbClr val="8DA9DB"/>
          </a:solidFill>
          <a:ln cap="flat" cmpd="sng" w="1270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Mise en place d’un fonds national vert</a:t>
            </a:r>
            <a:endParaRPr/>
          </a:p>
        </p:txBody>
      </p:sp>
      <p:cxnSp>
        <p:nvCxnSpPr>
          <p:cNvPr id="314" name="Google Shape;314;p37"/>
          <p:cNvCxnSpPr>
            <a:stCxn id="289" idx="3"/>
          </p:cNvCxnSpPr>
          <p:nvPr/>
        </p:nvCxnSpPr>
        <p:spPr>
          <a:xfrm flipH="1" rot="10800000">
            <a:off x="6761988" y="1165716"/>
            <a:ext cx="2063100" cy="1461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15" name="Google Shape;315;p37"/>
          <p:cNvCxnSpPr/>
          <p:nvPr/>
        </p:nvCxnSpPr>
        <p:spPr>
          <a:xfrm>
            <a:off x="6761988" y="1549039"/>
            <a:ext cx="2209800" cy="627883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8"/>
          <p:cNvSpPr txBox="1"/>
          <p:nvPr>
            <p:ph type="title"/>
          </p:nvPr>
        </p:nvSpPr>
        <p:spPr>
          <a:xfrm>
            <a:off x="161011" y="156043"/>
            <a:ext cx="7886700" cy="3716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200"/>
              <a:buFont typeface="Calibri"/>
              <a:buNone/>
            </a:pPr>
            <a:r>
              <a:rPr b="1" lang="en-US" sz="3200">
                <a:solidFill>
                  <a:srgbClr val="2F5496"/>
                </a:solidFill>
              </a:rPr>
              <a:t>En partie, Oui  (2) </a:t>
            </a:r>
            <a:r>
              <a:rPr b="1" lang="en-US" sz="3600">
                <a:solidFill>
                  <a:srgbClr val="2F5496"/>
                </a:solidFill>
              </a:rPr>
              <a:t>………..</a:t>
            </a:r>
            <a:endParaRPr sz="3200"/>
          </a:p>
        </p:txBody>
      </p:sp>
      <p:sp>
        <p:nvSpPr>
          <p:cNvPr id="322" name="Google Shape;322;p38"/>
          <p:cNvSpPr/>
          <p:nvPr/>
        </p:nvSpPr>
        <p:spPr>
          <a:xfrm>
            <a:off x="809625" y="923925"/>
            <a:ext cx="2686050" cy="1095375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Infrastructures de transport propres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38"/>
          <p:cNvSpPr/>
          <p:nvPr/>
        </p:nvSpPr>
        <p:spPr>
          <a:xfrm>
            <a:off x="809625" y="3040823"/>
            <a:ext cx="2686050" cy="1095375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Promotion des énergies renouvelables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38"/>
          <p:cNvSpPr/>
          <p:nvPr/>
        </p:nvSpPr>
        <p:spPr>
          <a:xfrm>
            <a:off x="778049" y="5157721"/>
            <a:ext cx="2686050" cy="1095375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Création d’emplois verts</a:t>
            </a:r>
            <a:endParaRPr/>
          </a:p>
        </p:txBody>
      </p:sp>
      <p:cxnSp>
        <p:nvCxnSpPr>
          <p:cNvPr id="325" name="Google Shape;325;p38"/>
          <p:cNvCxnSpPr/>
          <p:nvPr/>
        </p:nvCxnSpPr>
        <p:spPr>
          <a:xfrm>
            <a:off x="778049" y="2592888"/>
            <a:ext cx="10946313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26" name="Google Shape;326;p38"/>
          <p:cNvCxnSpPr/>
          <p:nvPr/>
        </p:nvCxnSpPr>
        <p:spPr>
          <a:xfrm>
            <a:off x="778049" y="4949869"/>
            <a:ext cx="10946313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327" name="Google Shape;327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7386" y="1"/>
            <a:ext cx="3663603" cy="2513126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38"/>
          <p:cNvSpPr/>
          <p:nvPr/>
        </p:nvSpPr>
        <p:spPr>
          <a:xfrm>
            <a:off x="4376759" y="288769"/>
            <a:ext cx="3201486" cy="1047577"/>
          </a:xfrm>
          <a:prstGeom prst="rect">
            <a:avLst/>
          </a:prstGeom>
          <a:solidFill>
            <a:srgbClr val="8DA9DB"/>
          </a:solidFill>
          <a:ln cap="flat" cmpd="sng" w="1270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TER pour une reduction des émissions reduction estimée à 8440 t CO2/année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38"/>
          <p:cNvSpPr/>
          <p:nvPr/>
        </p:nvSpPr>
        <p:spPr>
          <a:xfrm>
            <a:off x="4376758" y="1465548"/>
            <a:ext cx="3201487" cy="1047577"/>
          </a:xfrm>
          <a:prstGeom prst="rect">
            <a:avLst/>
          </a:prstGeom>
          <a:solidFill>
            <a:srgbClr val="8DA9DB"/>
          </a:solidFill>
          <a:ln cap="flat" cmpd="sng" w="1270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BRT opérationnelle en 2023/2024 et pourrait réduire les émissions de 219 000 t en 2030</a:t>
            </a:r>
            <a:endParaRPr/>
          </a:p>
        </p:txBody>
      </p:sp>
      <p:sp>
        <p:nvSpPr>
          <p:cNvPr id="330" name="Google Shape;330;p38"/>
          <p:cNvSpPr/>
          <p:nvPr/>
        </p:nvSpPr>
        <p:spPr>
          <a:xfrm>
            <a:off x="4376759" y="2701437"/>
            <a:ext cx="3201488" cy="832972"/>
          </a:xfrm>
          <a:prstGeom prst="rect">
            <a:avLst/>
          </a:prstGeom>
          <a:solidFill>
            <a:srgbClr val="8DA9DB"/>
          </a:solidFill>
          <a:ln cap="flat" cmpd="sng" w="1270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 nouvelles centrales solaire (89 000 tCO2 évitées/an) et éolienne (158 MW de capacité)</a:t>
            </a:r>
            <a:endParaRPr/>
          </a:p>
        </p:txBody>
      </p:sp>
      <p:sp>
        <p:nvSpPr>
          <p:cNvPr id="331" name="Google Shape;331;p38"/>
          <p:cNvSpPr/>
          <p:nvPr/>
        </p:nvSpPr>
        <p:spPr>
          <a:xfrm>
            <a:off x="4462570" y="5297738"/>
            <a:ext cx="2686050" cy="815340"/>
          </a:xfrm>
          <a:prstGeom prst="rect">
            <a:avLst/>
          </a:prstGeom>
          <a:solidFill>
            <a:srgbClr val="8DA9DB"/>
          </a:solidFill>
          <a:ln cap="flat" cmpd="sng" w="1270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Création de 10 000 emplois verts pour les jeunes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38"/>
          <p:cNvSpPr/>
          <p:nvPr/>
        </p:nvSpPr>
        <p:spPr>
          <a:xfrm>
            <a:off x="4376758" y="3588510"/>
            <a:ext cx="3201487" cy="1306911"/>
          </a:xfrm>
          <a:prstGeom prst="rect">
            <a:avLst/>
          </a:prstGeom>
          <a:solidFill>
            <a:srgbClr val="8DA9DB"/>
          </a:solidFill>
          <a:ln cap="flat" cmpd="sng" w="1270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Projet du FVC approuvé pour fournir à 1000 villages 1000 villages de l’électricité par solaire (reductions estimées à 1 127 447 en 2045)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9"/>
          <p:cNvSpPr txBox="1"/>
          <p:nvPr>
            <p:ph type="title"/>
          </p:nvPr>
        </p:nvSpPr>
        <p:spPr>
          <a:xfrm>
            <a:off x="137786" y="200417"/>
            <a:ext cx="11216014" cy="6758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ct val="100000"/>
              <a:buFont typeface="Calibri"/>
              <a:buNone/>
            </a:pPr>
            <a:r>
              <a:rPr lang="en-US">
                <a:solidFill>
                  <a:srgbClr val="2F5496"/>
                </a:solidFill>
              </a:rPr>
              <a:t>….. Mais, les découvertes du pétrole et du gaz qui peuvent changer la donne</a:t>
            </a:r>
            <a:endParaRPr>
              <a:solidFill>
                <a:srgbClr val="2F5496"/>
              </a:solidFill>
            </a:endParaRPr>
          </a:p>
        </p:txBody>
      </p:sp>
      <p:pic>
        <p:nvPicPr>
          <p:cNvPr id="338" name="Google Shape;338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67401" y="1247775"/>
            <a:ext cx="5486399" cy="4062412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39"/>
          <p:cNvSpPr txBox="1"/>
          <p:nvPr/>
        </p:nvSpPr>
        <p:spPr>
          <a:xfrm>
            <a:off x="638175" y="1571625"/>
            <a:ext cx="4733925" cy="3693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Une forte augmentation des émissions de carbone causées par l'exploitation du pétrole et du gaz (+6,7 millions tCO2 pour Woodside et BP)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 coûts d’exploitation à </a:t>
            </a:r>
            <a:r>
              <a:rPr b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 Mds USD 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 qui représenteraient </a:t>
            </a:r>
            <a:r>
              <a:rPr b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77% des coûts de mise en oeuvre de la CDN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revenus provenant de la taxation du P&amp;G relativement (1.5% of GDP en moyenne sur 25 years (FMI, 2019)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Pas de stratégie claire sur la sortie des énergies fossiles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40"/>
          <p:cNvSpPr txBox="1"/>
          <p:nvPr>
            <p:ph type="title"/>
          </p:nvPr>
        </p:nvSpPr>
        <p:spPr>
          <a:xfrm>
            <a:off x="838200" y="365125"/>
            <a:ext cx="10515600" cy="447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ct val="100000"/>
              <a:buFont typeface="Calibri"/>
              <a:buNone/>
            </a:pPr>
            <a:r>
              <a:rPr b="1" lang="en-US">
                <a:solidFill>
                  <a:srgbClr val="2F5496"/>
                </a:solidFill>
              </a:rPr>
              <a:t>Recommandations</a:t>
            </a:r>
            <a:endParaRPr/>
          </a:p>
        </p:txBody>
      </p:sp>
      <p:sp>
        <p:nvSpPr>
          <p:cNvPr id="345" name="Google Shape;345;p40"/>
          <p:cNvSpPr/>
          <p:nvPr/>
        </p:nvSpPr>
        <p:spPr>
          <a:xfrm>
            <a:off x="716931" y="888968"/>
            <a:ext cx="3445884" cy="1222891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Légales/Institutionnelles</a:t>
            </a:r>
            <a:endParaRPr/>
          </a:p>
        </p:txBody>
      </p:sp>
      <p:sp>
        <p:nvSpPr>
          <p:cNvPr id="346" name="Google Shape;346;p40"/>
          <p:cNvSpPr/>
          <p:nvPr/>
        </p:nvSpPr>
        <p:spPr>
          <a:xfrm>
            <a:off x="716930" y="2276292"/>
            <a:ext cx="3445884" cy="1487319"/>
          </a:xfrm>
          <a:prstGeom prst="rect">
            <a:avLst/>
          </a:prstGeom>
          <a:solidFill>
            <a:srgbClr val="8DA9DB"/>
          </a:solidFill>
          <a:ln cap="flat" cmpd="sng" w="1270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Aligner les politiques sectorielles avec les engagements de la CDN</a:t>
            </a:r>
            <a:endParaRPr/>
          </a:p>
        </p:txBody>
      </p:sp>
      <p:sp>
        <p:nvSpPr>
          <p:cNvPr id="347" name="Google Shape;347;p40"/>
          <p:cNvSpPr/>
          <p:nvPr/>
        </p:nvSpPr>
        <p:spPr>
          <a:xfrm>
            <a:off x="716928" y="3900472"/>
            <a:ext cx="3445885" cy="1487319"/>
          </a:xfrm>
          <a:prstGeom prst="rect">
            <a:avLst/>
          </a:prstGeom>
          <a:solidFill>
            <a:srgbClr val="8DA9DB"/>
          </a:solidFill>
          <a:ln cap="flat" cmpd="sng" w="1270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Développer des systems de S&amp;E et MRV pour une meilleure efficacité de la mise en oeuvre de la CDN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348" name="Google Shape;348;p40"/>
          <p:cNvSpPr/>
          <p:nvPr/>
        </p:nvSpPr>
        <p:spPr>
          <a:xfrm>
            <a:off x="7753612" y="972376"/>
            <a:ext cx="3445884" cy="1222892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Techniques/Financières</a:t>
            </a:r>
            <a:endParaRPr/>
          </a:p>
        </p:txBody>
      </p:sp>
      <p:sp>
        <p:nvSpPr>
          <p:cNvPr id="349" name="Google Shape;349;p40"/>
          <p:cNvSpPr/>
          <p:nvPr/>
        </p:nvSpPr>
        <p:spPr>
          <a:xfrm>
            <a:off x="7753610" y="2325561"/>
            <a:ext cx="3445884" cy="1682768"/>
          </a:xfrm>
          <a:prstGeom prst="rect">
            <a:avLst/>
          </a:prstGeom>
          <a:solidFill>
            <a:srgbClr val="8DA9DB"/>
          </a:solidFill>
          <a:ln cap="flat" cmpd="sng" w="1270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Améliorer l'accès aux fonds climatiques en mettant l'accent sur l’intégration du secteur privé (fonds nationaux, entités accréditées, développement de projets bancables, renforcement des capacités pour développer des projets pertinents)</a:t>
            </a:r>
            <a:endParaRPr/>
          </a:p>
        </p:txBody>
      </p:sp>
      <p:sp>
        <p:nvSpPr>
          <p:cNvPr id="350" name="Google Shape;350;p40"/>
          <p:cNvSpPr/>
          <p:nvPr/>
        </p:nvSpPr>
        <p:spPr>
          <a:xfrm>
            <a:off x="7753610" y="4251262"/>
            <a:ext cx="3445884" cy="1487320"/>
          </a:xfrm>
          <a:prstGeom prst="rect">
            <a:avLst/>
          </a:prstGeom>
          <a:solidFill>
            <a:srgbClr val="8DA9DB"/>
          </a:solidFill>
          <a:ln cap="flat" cmpd="sng" w="1270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Renforcer le cadre national de pilotage des actions climatiques, en particulier l’AND (DEEC)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1"/>
          <p:cNvSpPr txBox="1"/>
          <p:nvPr>
            <p:ph type="title"/>
          </p:nvPr>
        </p:nvSpPr>
        <p:spPr>
          <a:xfrm>
            <a:off x="929640" y="247840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2F5496"/>
                </a:solidFill>
              </a:rPr>
              <a:t>Thank you 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hème Offic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Conception personnalisé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